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5" r:id="rId2"/>
    <p:sldId id="257" r:id="rId3"/>
    <p:sldId id="258" r:id="rId4"/>
    <p:sldId id="267" r:id="rId5"/>
    <p:sldId id="268" r:id="rId6"/>
    <p:sldId id="269" r:id="rId7"/>
    <p:sldId id="273" r:id="rId8"/>
    <p:sldId id="270" r:id="rId9"/>
    <p:sldId id="271" r:id="rId10"/>
    <p:sldId id="274" r:id="rId11"/>
    <p:sldId id="275" r:id="rId12"/>
    <p:sldId id="276" r:id="rId13"/>
    <p:sldId id="277" r:id="rId14"/>
    <p:sldId id="278" r:id="rId15"/>
    <p:sldId id="279" r:id="rId16"/>
    <p:sldId id="261" r:id="rId17"/>
    <p:sldId id="262" r:id="rId18"/>
    <p:sldId id="265" r:id="rId19"/>
    <p:sldId id="280" r:id="rId20"/>
    <p:sldId id="281" r:id="rId21"/>
    <p:sldId id="282" r:id="rId22"/>
    <p:sldId id="283" r:id="rId23"/>
    <p:sldId id="284" r:id="rId24"/>
    <p:sldId id="286" r:id="rId25"/>
    <p:sldId id="287" r:id="rId26"/>
    <p:sldId id="288"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54" autoAdjust="0"/>
  </p:normalViewPr>
  <p:slideViewPr>
    <p:cSldViewPr>
      <p:cViewPr>
        <p:scale>
          <a:sx n="100" d="100"/>
          <a:sy n="100" d="100"/>
        </p:scale>
        <p:origin x="-946"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F9966-60D9-4E0F-9D5D-BE3AF0A28540}" type="datetimeFigureOut">
              <a:rPr lang="tr-TR" smtClean="0"/>
              <a:t>27.11.2018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4F07-19A2-4C2D-90B1-21DEE48B78CE}" type="slidenum">
              <a:rPr lang="tr-TR" smtClean="0"/>
              <a:t>‹#›</a:t>
            </a:fld>
            <a:endParaRPr lang="tr-TR"/>
          </a:p>
        </p:txBody>
      </p:sp>
    </p:spTree>
    <p:extLst>
      <p:ext uri="{BB962C8B-B14F-4D97-AF65-F5344CB8AC3E}">
        <p14:creationId xmlns:p14="http://schemas.microsoft.com/office/powerpoint/2010/main" val="85077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A5C74F07-19A2-4C2D-90B1-21DEE48B78CE}" type="slidenum">
              <a:rPr lang="tr-TR" smtClean="0"/>
              <a:t>3</a:t>
            </a:fld>
            <a:endParaRPr lang="tr-TR"/>
          </a:p>
        </p:txBody>
      </p:sp>
    </p:spTree>
    <p:extLst>
      <p:ext uri="{BB962C8B-B14F-4D97-AF65-F5344CB8AC3E}">
        <p14:creationId xmlns:p14="http://schemas.microsoft.com/office/powerpoint/2010/main" val="107208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A5C74F07-19A2-4C2D-90B1-21DEE48B78CE}" type="slidenum">
              <a:rPr lang="tr-TR" smtClean="0"/>
              <a:t>9</a:t>
            </a:fld>
            <a:endParaRPr lang="tr-TR"/>
          </a:p>
        </p:txBody>
      </p:sp>
    </p:spTree>
    <p:extLst>
      <p:ext uri="{BB962C8B-B14F-4D97-AF65-F5344CB8AC3E}">
        <p14:creationId xmlns:p14="http://schemas.microsoft.com/office/powerpoint/2010/main" val="200773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A5C74F07-19A2-4C2D-90B1-21DEE48B78CE}" type="slidenum">
              <a:rPr lang="tr-TR" smtClean="0"/>
              <a:t>14</a:t>
            </a:fld>
            <a:endParaRPr lang="tr-TR"/>
          </a:p>
        </p:txBody>
      </p:sp>
    </p:spTree>
    <p:extLst>
      <p:ext uri="{BB962C8B-B14F-4D97-AF65-F5344CB8AC3E}">
        <p14:creationId xmlns:p14="http://schemas.microsoft.com/office/powerpoint/2010/main" val="122461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A5C74F07-19A2-4C2D-90B1-21DEE48B78CE}" type="slidenum">
              <a:rPr lang="tr-TR" smtClean="0"/>
              <a:t>20</a:t>
            </a:fld>
            <a:endParaRPr lang="tr-TR"/>
          </a:p>
        </p:txBody>
      </p:sp>
    </p:spTree>
    <p:extLst>
      <p:ext uri="{BB962C8B-B14F-4D97-AF65-F5344CB8AC3E}">
        <p14:creationId xmlns:p14="http://schemas.microsoft.com/office/powerpoint/2010/main" val="337512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A5C74F07-19A2-4C2D-90B1-21DEE48B78CE}" type="slidenum">
              <a:rPr lang="tr-TR" smtClean="0"/>
              <a:t>28</a:t>
            </a:fld>
            <a:endParaRPr lang="tr-TR"/>
          </a:p>
        </p:txBody>
      </p:sp>
    </p:spTree>
    <p:extLst>
      <p:ext uri="{BB962C8B-B14F-4D97-AF65-F5344CB8AC3E}">
        <p14:creationId xmlns:p14="http://schemas.microsoft.com/office/powerpoint/2010/main" val="77223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A5C74F07-19A2-4C2D-90B1-21DEE48B78CE}" type="slidenum">
              <a:rPr lang="tr-TR" smtClean="0"/>
              <a:t>33</a:t>
            </a:fld>
            <a:endParaRPr lang="tr-TR"/>
          </a:p>
        </p:txBody>
      </p:sp>
    </p:spTree>
    <p:extLst>
      <p:ext uri="{BB962C8B-B14F-4D97-AF65-F5344CB8AC3E}">
        <p14:creationId xmlns:p14="http://schemas.microsoft.com/office/powerpoint/2010/main" val="399266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D75FFBE-6B63-448A-9C30-0D6EEAFB53D6}" type="datetimeFigureOut">
              <a:rPr lang="tr-TR" smtClean="0"/>
              <a:t>27.11.2018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303804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D75FFBE-6B63-448A-9C30-0D6EEAFB53D6}" type="datetimeFigureOut">
              <a:rPr lang="tr-TR" smtClean="0"/>
              <a:t>27.11.2018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220595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D75FFBE-6B63-448A-9C30-0D6EEAFB53D6}" type="datetimeFigureOut">
              <a:rPr lang="tr-TR" smtClean="0"/>
              <a:t>27.11.2018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48400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D75FFBE-6B63-448A-9C30-0D6EEAFB53D6}" type="datetimeFigureOut">
              <a:rPr lang="tr-TR" smtClean="0"/>
              <a:t>27.11.2018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204022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D75FFBE-6B63-448A-9C30-0D6EEAFB53D6}" type="datetimeFigureOut">
              <a:rPr lang="tr-TR" smtClean="0"/>
              <a:t>27.11.2018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240735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D75FFBE-6B63-448A-9C30-0D6EEAFB53D6}" type="datetimeFigureOut">
              <a:rPr lang="tr-TR" smtClean="0"/>
              <a:t>27.11.2018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422471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D75FFBE-6B63-448A-9C30-0D6EEAFB53D6}" type="datetimeFigureOut">
              <a:rPr lang="tr-TR" smtClean="0"/>
              <a:t>27.11.2018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360787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D75FFBE-6B63-448A-9C30-0D6EEAFB53D6}" type="datetimeFigureOut">
              <a:rPr lang="tr-TR" smtClean="0"/>
              <a:t>27.11.2018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407837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75FFBE-6B63-448A-9C30-0D6EEAFB53D6}" type="datetimeFigureOut">
              <a:rPr lang="tr-TR" smtClean="0"/>
              <a:t>27.11.2018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168000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D75FFBE-6B63-448A-9C30-0D6EEAFB53D6}" type="datetimeFigureOut">
              <a:rPr lang="tr-TR" smtClean="0"/>
              <a:t>27.11.2018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350199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D75FFBE-6B63-448A-9C30-0D6EEAFB53D6}" type="datetimeFigureOut">
              <a:rPr lang="tr-TR" smtClean="0"/>
              <a:t>27.11.2018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B45319-8812-4C5B-BE5E-2F12BA770341}" type="slidenum">
              <a:rPr lang="tr-TR" smtClean="0"/>
              <a:t>‹#›</a:t>
            </a:fld>
            <a:endParaRPr lang="tr-TR"/>
          </a:p>
        </p:txBody>
      </p:sp>
    </p:spTree>
    <p:extLst>
      <p:ext uri="{BB962C8B-B14F-4D97-AF65-F5344CB8AC3E}">
        <p14:creationId xmlns:p14="http://schemas.microsoft.com/office/powerpoint/2010/main" val="138354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5FFBE-6B63-448A-9C30-0D6EEAFB53D6}" type="datetimeFigureOut">
              <a:rPr lang="tr-TR" smtClean="0"/>
              <a:t>27.11.2018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45319-8812-4C5B-BE5E-2F12BA770341}" type="slidenum">
              <a:rPr lang="tr-TR" smtClean="0"/>
              <a:t>‹#›</a:t>
            </a:fld>
            <a:endParaRPr lang="tr-TR"/>
          </a:p>
        </p:txBody>
      </p:sp>
    </p:spTree>
    <p:extLst>
      <p:ext uri="{BB962C8B-B14F-4D97-AF65-F5344CB8AC3E}">
        <p14:creationId xmlns:p14="http://schemas.microsoft.com/office/powerpoint/2010/main" val="3143277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4653D44-5C22-405C-AE1C-C4C0214BE036}"/>
              </a:ext>
            </a:extLst>
          </p:cNvPr>
          <p:cNvSpPr>
            <a:spLocks noGrp="1"/>
          </p:cNvSpPr>
          <p:nvPr>
            <p:ph type="title"/>
          </p:nvPr>
        </p:nvSpPr>
        <p:spPr/>
        <p:txBody>
          <a:bodyPr/>
          <a:lstStyle/>
          <a:p>
            <a:r>
              <a:rPr lang="tr-TR" dirty="0" smtClean="0"/>
              <a:t>PROF. DR. FUAT SEZGİN</a:t>
            </a:r>
            <a:endParaRPr lang="tr-TR" dirty="0"/>
          </a:p>
        </p:txBody>
      </p:sp>
      <p:pic>
        <p:nvPicPr>
          <p:cNvPr id="6" name="İçerik Yer Tutucusu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2118201"/>
            <a:ext cx="6172200" cy="3489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715900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C46F2A2-3B59-4FCC-A33B-789E979E4A99}"/>
              </a:ext>
            </a:extLst>
          </p:cNvPr>
          <p:cNvSpPr>
            <a:spLocks noGrp="1"/>
          </p:cNvSpPr>
          <p:nvPr>
            <p:ph type="title"/>
          </p:nvPr>
        </p:nvSpPr>
        <p:spPr/>
        <p:txBody>
          <a:bodyPr/>
          <a:lstStyle/>
          <a:p>
            <a:r>
              <a:rPr lang="tr-TR" dirty="0">
                <a:solidFill>
                  <a:srgbClr val="FF0000"/>
                </a:solidFill>
              </a:rPr>
              <a:t>6 Ayda Arapçayı Öğreniyor.</a:t>
            </a:r>
          </a:p>
        </p:txBody>
      </p:sp>
      <p:sp>
        <p:nvSpPr>
          <p:cNvPr id="3" name="İçerik Yer Tutucusu 2">
            <a:extLst>
              <a:ext uri="{FF2B5EF4-FFF2-40B4-BE49-F238E27FC236}">
                <a16:creationId xmlns:a16="http://schemas.microsoft.com/office/drawing/2014/main" xmlns="" id="{7D6D2C0F-6A0E-42CE-959F-0879ABDE904A}"/>
              </a:ext>
            </a:extLst>
          </p:cNvPr>
          <p:cNvSpPr>
            <a:spLocks noGrp="1"/>
          </p:cNvSpPr>
          <p:nvPr>
            <p:ph idx="1"/>
          </p:nvPr>
        </p:nvSpPr>
        <p:spPr/>
        <p:txBody>
          <a:bodyPr>
            <a:normAutofit fontScale="92500" lnSpcReduction="10000"/>
          </a:bodyPr>
          <a:lstStyle/>
          <a:p>
            <a:r>
              <a:rPr lang="tr-TR" dirty="0"/>
              <a:t> Hocası </a:t>
            </a:r>
            <a:r>
              <a:rPr lang="tr-TR" dirty="0" err="1"/>
              <a:t>Ritter</a:t>
            </a:r>
            <a:r>
              <a:rPr lang="tr-TR" dirty="0"/>
              <a:t>, ilk olarak ondan Arapça öğrenmesini ister. Bu konuda ki açıklaması ise şöyledir: Evimizde babamdan kalma 30 ciltlik bir </a:t>
            </a:r>
            <a:r>
              <a:rPr lang="tr-TR" dirty="0" err="1"/>
              <a:t>Taberî</a:t>
            </a:r>
            <a:r>
              <a:rPr lang="tr-TR" dirty="0"/>
              <a:t> Tefsiri vardı. Onu okumaya başladım. Başlangıçta anlamıyordum. Türkçe tefsirlerle karşılaştırarak, yavaş yavaş tefsirin içine girmeye çalıştım. Günde aşağı yukarı 17 saat çalışıyordum. Erken kalkıyordum, gece geç yatıyordum, evden hemen hemen hiç çıkmıyordum. 6 ay sonra </a:t>
            </a:r>
            <a:r>
              <a:rPr lang="tr-TR" dirty="0" err="1"/>
              <a:t>Taberî</a:t>
            </a:r>
            <a:r>
              <a:rPr lang="tr-TR" dirty="0"/>
              <a:t> </a:t>
            </a:r>
            <a:r>
              <a:rPr lang="tr-TR" dirty="0" err="1"/>
              <a:t>Tefsiri’nin</a:t>
            </a:r>
            <a:r>
              <a:rPr lang="tr-TR" dirty="0"/>
              <a:t> 30 cildini bitirmiş oldum. </a:t>
            </a:r>
          </a:p>
        </p:txBody>
      </p:sp>
    </p:spTree>
    <p:extLst>
      <p:ext uri="{BB962C8B-B14F-4D97-AF65-F5344CB8AC3E}">
        <p14:creationId xmlns:p14="http://schemas.microsoft.com/office/powerpoint/2010/main" val="214734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1B7E3AE-31B0-47E5-9540-B8A9BE4A3FA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DEDB1C5-4428-4ACF-B797-52DDB88A328A}"/>
              </a:ext>
            </a:extLst>
          </p:cNvPr>
          <p:cNvSpPr>
            <a:spLocks noGrp="1"/>
          </p:cNvSpPr>
          <p:nvPr>
            <p:ph idx="1"/>
          </p:nvPr>
        </p:nvSpPr>
        <p:spPr/>
        <p:txBody>
          <a:bodyPr/>
          <a:lstStyle/>
          <a:p>
            <a:r>
              <a:rPr lang="tr-TR" dirty="0"/>
              <a:t>Başlangıçta hemen hemen hiç anlayamadığım bu tefsiri 6 ayın sonunda gazete gibi okuyordum. O hızla, yani 17 saatlik bir tempoyla çalışırsanız bunu siz de başarırsınız, bundan eminim.</a:t>
            </a:r>
          </a:p>
          <a:p>
            <a:r>
              <a:rPr lang="tr-TR" dirty="0"/>
              <a:t> Fuat Sezgin’in  27 dil bildiği söyleniyor.</a:t>
            </a:r>
          </a:p>
          <a:p>
            <a:endParaRPr lang="tr-TR" dirty="0"/>
          </a:p>
          <a:p>
            <a:endParaRPr lang="tr-TR" dirty="0"/>
          </a:p>
        </p:txBody>
      </p:sp>
    </p:spTree>
    <p:extLst>
      <p:ext uri="{BB962C8B-B14F-4D97-AF65-F5344CB8AC3E}">
        <p14:creationId xmlns:p14="http://schemas.microsoft.com/office/powerpoint/2010/main" val="293889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9A16667-1591-4ADA-AF41-8AC4BFF5FC43}"/>
              </a:ext>
            </a:extLst>
          </p:cNvPr>
          <p:cNvSpPr>
            <a:spLocks noGrp="1"/>
          </p:cNvSpPr>
          <p:nvPr>
            <p:ph type="title"/>
          </p:nvPr>
        </p:nvSpPr>
        <p:spPr/>
        <p:txBody>
          <a:bodyPr>
            <a:normAutofit fontScale="90000"/>
          </a:bodyPr>
          <a:lstStyle/>
          <a:p>
            <a:r>
              <a:rPr lang="tr-TR" dirty="0">
                <a:solidFill>
                  <a:srgbClr val="FF0000"/>
                </a:solidFill>
              </a:rPr>
              <a:t>Bilim Tarihi Sohbetleri kitabında dil öğrenmekle ilgili Fuat Sezgin Hoca’dan birkaç açıklama yer alıyor.</a:t>
            </a:r>
          </a:p>
        </p:txBody>
      </p:sp>
      <p:sp>
        <p:nvSpPr>
          <p:cNvPr id="3" name="İçerik Yer Tutucusu 2">
            <a:extLst>
              <a:ext uri="{FF2B5EF4-FFF2-40B4-BE49-F238E27FC236}">
                <a16:creationId xmlns:a16="http://schemas.microsoft.com/office/drawing/2014/main" xmlns="" id="{D8F99CF0-9ACD-42C4-9A60-20ECDE5CAB9A}"/>
              </a:ext>
            </a:extLst>
          </p:cNvPr>
          <p:cNvSpPr>
            <a:spLocks noGrp="1"/>
          </p:cNvSpPr>
          <p:nvPr>
            <p:ph idx="1"/>
          </p:nvPr>
        </p:nvSpPr>
        <p:spPr>
          <a:xfrm>
            <a:off x="457200" y="1916832"/>
            <a:ext cx="8229600" cy="4209331"/>
          </a:xfrm>
        </p:spPr>
        <p:txBody>
          <a:bodyPr>
            <a:normAutofit lnSpcReduction="10000"/>
          </a:bodyPr>
          <a:lstStyle/>
          <a:p>
            <a:r>
              <a:rPr lang="tr-TR" dirty="0"/>
              <a:t>Peki hocam kaç dil biliyorsunuz? Hakkınızda okurken 27 dil bildiğiniz söyleniyor..</a:t>
            </a:r>
          </a:p>
          <a:p>
            <a:r>
              <a:rPr lang="tr-TR" dirty="0"/>
              <a:t>Bu kitabı yazmak için bilimler tarihinde birçok eski dili bilmem lâzım, Avrupalı etütleri okumam lâzım. Zaruri bulduğum zaman hemen bir dili öğrenmeye çalışıyorum; mesela coğrafya ciltlerini yazmaya başladığımda baktım </a:t>
            </a:r>
            <a:r>
              <a:rPr lang="tr-TR" dirty="0" err="1"/>
              <a:t>Rusça’sız</a:t>
            </a:r>
            <a:r>
              <a:rPr lang="tr-TR" dirty="0"/>
              <a:t> olmaz. Rusça öğrenmeye karar verdim, gittim Rusya’ya. </a:t>
            </a:r>
          </a:p>
        </p:txBody>
      </p:sp>
    </p:spTree>
    <p:extLst>
      <p:ext uri="{BB962C8B-B14F-4D97-AF65-F5344CB8AC3E}">
        <p14:creationId xmlns:p14="http://schemas.microsoft.com/office/powerpoint/2010/main" val="224620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0C9DFCB-440D-470B-80D7-FA65E7DD0E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EA57ACB-3F78-45E0-9825-7A42D0A61693}"/>
              </a:ext>
            </a:extLst>
          </p:cNvPr>
          <p:cNvSpPr>
            <a:spLocks noGrp="1"/>
          </p:cNvSpPr>
          <p:nvPr>
            <p:ph idx="1"/>
          </p:nvPr>
        </p:nvSpPr>
        <p:spPr/>
        <p:txBody>
          <a:bodyPr/>
          <a:lstStyle/>
          <a:p>
            <a:r>
              <a:rPr lang="tr-TR" dirty="0"/>
              <a:t>Türkiye’de bir gelişme var. Türkiye’de üniversitelerin sayısı çoğaldı. Sayı mühim fakat biraz kaliteye, derinliğe dikkat edilmediğine şahit oluyorum ve bunu temenni ediyorum, yani üniversitelerimiz zayıf ve maalesef Türklerde Batı dillerine yani dil öğrenmeye karşı bir kompleks var. Bu yıkılmalı, bunu bertaraf etmek lâzım.</a:t>
            </a:r>
          </a:p>
        </p:txBody>
      </p:sp>
    </p:spTree>
    <p:extLst>
      <p:ext uri="{BB962C8B-B14F-4D97-AF65-F5344CB8AC3E}">
        <p14:creationId xmlns:p14="http://schemas.microsoft.com/office/powerpoint/2010/main" val="290755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7998269-0FEC-4E6E-ADDD-2965EFEFBD9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DA90A1C-8C4C-4DA5-8613-D875F5568B2B}"/>
              </a:ext>
            </a:extLst>
          </p:cNvPr>
          <p:cNvSpPr>
            <a:spLocks noGrp="1"/>
          </p:cNvSpPr>
          <p:nvPr>
            <p:ph idx="1"/>
          </p:nvPr>
        </p:nvSpPr>
        <p:spPr/>
        <p:txBody>
          <a:bodyPr/>
          <a:lstStyle/>
          <a:p>
            <a:r>
              <a:rPr lang="tr-TR" dirty="0"/>
              <a:t>Türkler bir dil öğreniyorlar… Mesela Almanya’ya giden bir adam konuşmasını öğreniyor. O kadar büyük bir şey bildiğini zannediyor ki nedir yani bir tek dil bilmek. Alman liselerinde 3 dil öğreniliyor. Benim kızım lisedeyken Yunanca öğrendi, Latince öğrendi, hatta biraz da Rusça öğrendi ama sonradan bıraktı, bir de İngilizceyi öğrendi, 3 dil biliyor. Almanya’da lisede 3 dil öğretiliyor.</a:t>
            </a:r>
          </a:p>
        </p:txBody>
      </p:sp>
    </p:spTree>
    <p:extLst>
      <p:ext uri="{BB962C8B-B14F-4D97-AF65-F5344CB8AC3E}">
        <p14:creationId xmlns:p14="http://schemas.microsoft.com/office/powerpoint/2010/main" val="295911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3416E98-82C2-4EB8-B843-F5C97002BECD}"/>
              </a:ext>
            </a:extLst>
          </p:cNvPr>
          <p:cNvSpPr>
            <a:spLocks noGrp="1"/>
          </p:cNvSpPr>
          <p:nvPr>
            <p:ph type="title"/>
          </p:nvPr>
        </p:nvSpPr>
        <p:spPr/>
        <p:txBody>
          <a:bodyPr/>
          <a:lstStyle/>
          <a:p>
            <a:r>
              <a:rPr lang="tr-TR" dirty="0">
                <a:solidFill>
                  <a:srgbClr val="FF0000"/>
                </a:solidFill>
              </a:rPr>
              <a:t>İlk Eser…</a:t>
            </a:r>
          </a:p>
        </p:txBody>
      </p:sp>
      <p:sp>
        <p:nvSpPr>
          <p:cNvPr id="3" name="İçerik Yer Tutucusu 2">
            <a:extLst>
              <a:ext uri="{FF2B5EF4-FFF2-40B4-BE49-F238E27FC236}">
                <a16:creationId xmlns:a16="http://schemas.microsoft.com/office/drawing/2014/main" xmlns="" id="{C7D5B12A-416D-47E7-BD30-64514FB5C0EA}"/>
              </a:ext>
            </a:extLst>
          </p:cNvPr>
          <p:cNvSpPr>
            <a:spLocks noGrp="1"/>
          </p:cNvSpPr>
          <p:nvPr>
            <p:ph idx="1"/>
          </p:nvPr>
        </p:nvSpPr>
        <p:spPr/>
        <p:txBody>
          <a:bodyPr>
            <a:normAutofit lnSpcReduction="10000"/>
          </a:bodyPr>
          <a:lstStyle/>
          <a:p>
            <a:r>
              <a:rPr lang="tr-TR" dirty="0"/>
              <a:t>İlk eserini Carl </a:t>
            </a:r>
            <a:r>
              <a:rPr lang="tr-TR" dirty="0" err="1"/>
              <a:t>Brockelmann’ın</a:t>
            </a:r>
            <a:r>
              <a:rPr lang="tr-TR" dirty="0"/>
              <a:t> Arap Edebiyat Tarihine </a:t>
            </a:r>
            <a:r>
              <a:rPr lang="tr-TR" dirty="0" err="1"/>
              <a:t>zeyl</a:t>
            </a:r>
            <a:r>
              <a:rPr lang="tr-TR" dirty="0"/>
              <a:t> ( ek)  yazmak üzere başlayan Fuat Sezgin hoca, Almanya’dan dönen hocasına “sadece </a:t>
            </a:r>
            <a:r>
              <a:rPr lang="tr-TR" dirty="0" err="1"/>
              <a:t>Brockelmann’ın</a:t>
            </a:r>
            <a:r>
              <a:rPr lang="tr-TR" dirty="0"/>
              <a:t> kitabına bir </a:t>
            </a:r>
            <a:r>
              <a:rPr lang="tr-TR" dirty="0" err="1"/>
              <a:t>zeyl</a:t>
            </a:r>
            <a:r>
              <a:rPr lang="tr-TR" dirty="0"/>
              <a:t> yazmak değil, dünyadaki bütün yazmalara bakarak yeni bir kitap yazmak istiyorum” diye söyleyince hocası </a:t>
            </a:r>
            <a:r>
              <a:rPr lang="tr-TR" dirty="0" err="1"/>
              <a:t>Ritter</a:t>
            </a:r>
            <a:r>
              <a:rPr lang="tr-TR" dirty="0"/>
              <a:t>, “bunu hiç kimse yapamaz”(sf:17) der. Kitabının 1967 yılında ilk cildini çıkarır, 2007 yılına gelindiğinde ise 13. cildi tamamlamış olur.</a:t>
            </a:r>
          </a:p>
        </p:txBody>
      </p:sp>
    </p:spTree>
    <p:extLst>
      <p:ext uri="{BB962C8B-B14F-4D97-AF65-F5344CB8AC3E}">
        <p14:creationId xmlns:p14="http://schemas.microsoft.com/office/powerpoint/2010/main" val="127945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Azim ve kararlılık üzerine bir ders</a:t>
            </a:r>
          </a:p>
        </p:txBody>
      </p:sp>
      <p:sp>
        <p:nvSpPr>
          <p:cNvPr id="3" name="İçerik Yer Tutucusu 2"/>
          <p:cNvSpPr>
            <a:spLocks noGrp="1"/>
          </p:cNvSpPr>
          <p:nvPr>
            <p:ph idx="1"/>
          </p:nvPr>
        </p:nvSpPr>
        <p:spPr/>
        <p:txBody>
          <a:bodyPr>
            <a:normAutofit fontScale="85000" lnSpcReduction="10000"/>
          </a:bodyPr>
          <a:lstStyle/>
          <a:p>
            <a:r>
              <a:rPr lang="tr-TR" dirty="0"/>
              <a:t>Bilim Tarihi Sohbetleri kitabında, hoca sevdiği işi yapmak için ona önerilen makamı reddedişini anlatır.</a:t>
            </a:r>
          </a:p>
          <a:p>
            <a:r>
              <a:rPr lang="tr-TR" dirty="0"/>
              <a:t>Oraya başladığımın birinci ayı </a:t>
            </a:r>
            <a:r>
              <a:rPr lang="tr-TR" dirty="0" err="1"/>
              <a:t>Marburg</a:t>
            </a:r>
            <a:r>
              <a:rPr lang="tr-TR" dirty="0"/>
              <a:t> Üniversitesi’nden geldiler. Dediler ki: “senato sizin ordinaryüs profesörlüğünüzü kabul etti, gelip başlamanız lâzım. Yalnız, Kültür Bakanı’yla bir konuşmanız gerekiyor.” Çünkü ordinaryüs profesör olacak bir insan Kültür Bakanı’yla konuşur, maaşının pazarlığını yapar. “Özür dilerim, ben gelemeyeceğim. Ben burada ilimler tarihi yapmak istiyorum” dedim. </a:t>
            </a:r>
          </a:p>
        </p:txBody>
      </p:sp>
    </p:spTree>
    <p:extLst>
      <p:ext uri="{BB962C8B-B14F-4D97-AF65-F5344CB8AC3E}">
        <p14:creationId xmlns:p14="http://schemas.microsoft.com/office/powerpoint/2010/main" val="422771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Bana, “siz burada doçentlik kadrosuna sahipsiniz.” dedi. “Bunlar benim için hiç mühim değil. Ben bilimler tarihiyle uğraşmak istiyorum” dedim. Adamcağıza çay ısmarlamıştım, onu içmeden ayrıldı yanımdan ve benimle daha hiç konuşmadı. Ondan sonra ne zaman konuştu biliyor musunuz? Kral Faysal Ödülü’nü kazandığım zaman 1978 yılında. Bana telefon etti, yanıma geldi ve beni kucakladı: “Ben odanızdan size kızarak çıkmıştım ama sizin hakkınız varmış” dedi. O zaman ben de profesör olmuştum zaten.</a:t>
            </a:r>
          </a:p>
        </p:txBody>
      </p:sp>
    </p:spTree>
    <p:extLst>
      <p:ext uri="{BB962C8B-B14F-4D97-AF65-F5344CB8AC3E}">
        <p14:creationId xmlns:p14="http://schemas.microsoft.com/office/powerpoint/2010/main" val="347872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363272" cy="1426170"/>
          </a:xfrm>
        </p:spPr>
        <p:txBody>
          <a:bodyPr>
            <a:normAutofit fontScale="90000"/>
          </a:bodyPr>
          <a:lstStyle/>
          <a:p>
            <a:r>
              <a:rPr lang="tr-TR" dirty="0"/>
              <a:t/>
            </a:r>
            <a:br>
              <a:rPr lang="tr-TR" dirty="0"/>
            </a:br>
            <a:r>
              <a:rPr lang="tr-TR" dirty="0"/>
              <a:t/>
            </a:r>
            <a:br>
              <a:rPr lang="tr-TR" dirty="0"/>
            </a:br>
            <a:r>
              <a:rPr lang="tr-TR" dirty="0">
                <a:solidFill>
                  <a:srgbClr val="FF0000"/>
                </a:solidFill>
              </a:rPr>
              <a:t>Bilimler tarihi insanların müşterek mirasıdır. Rönesans’ı doğrudan doğruya Antik çağa bağlayan düşünce yanlıştır.</a:t>
            </a:r>
          </a:p>
        </p:txBody>
      </p:sp>
      <p:sp>
        <p:nvSpPr>
          <p:cNvPr id="3" name="İçerik Yer Tutucusu 2"/>
          <p:cNvSpPr>
            <a:spLocks noGrp="1"/>
          </p:cNvSpPr>
          <p:nvPr>
            <p:ph idx="1"/>
          </p:nvPr>
        </p:nvSpPr>
        <p:spPr>
          <a:xfrm>
            <a:off x="457200" y="2708920"/>
            <a:ext cx="8229600" cy="3417243"/>
          </a:xfrm>
        </p:spPr>
        <p:txBody>
          <a:bodyPr>
            <a:normAutofit lnSpcReduction="10000"/>
          </a:bodyPr>
          <a:lstStyle/>
          <a:p>
            <a:r>
              <a:rPr lang="tr-TR" dirty="0"/>
              <a:t>Bilim, hiçbir ülkenin ya da toplumun tekelinde değildir. Onda herkesin katkısı vardır. “Biz bilim tarihindeki eksik halkalardan birini yerine koymak istiyoruz; burada eksik kelimesi ile kastedilen, Rönesans’ı doğrudan doğruya Antik çağa bağlayan yanlış düşünce ile oluşan boşluktur.” </a:t>
            </a:r>
          </a:p>
        </p:txBody>
      </p:sp>
    </p:spTree>
    <p:extLst>
      <p:ext uri="{BB962C8B-B14F-4D97-AF65-F5344CB8AC3E}">
        <p14:creationId xmlns:p14="http://schemas.microsoft.com/office/powerpoint/2010/main" val="197007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59E9BFD-86BB-4F6D-81AF-7B0A6A38492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FE36C93-1730-4707-8800-ED55DE560426}"/>
              </a:ext>
            </a:extLst>
          </p:cNvPr>
          <p:cNvSpPr>
            <a:spLocks noGrp="1"/>
          </p:cNvSpPr>
          <p:nvPr>
            <p:ph idx="1"/>
          </p:nvPr>
        </p:nvSpPr>
        <p:spPr/>
        <p:txBody>
          <a:bodyPr>
            <a:normAutofit fontScale="85000" lnSpcReduction="20000"/>
          </a:bodyPr>
          <a:lstStyle/>
          <a:p>
            <a:r>
              <a:rPr lang="tr-TR" dirty="0"/>
              <a:t>Ben medeniyet tarihini bir bütün olarak kabul ediyorum. Bu, bütün insanlığın müşterek malıdır. Eğer Kongo’daki insanların bugün o medeniyetin gelişmesine katkıları yoksa da, onlar bizim Afrika’nın ücra bir köşesinde kalan kardeşlerimizdir. Bizler, Yunanlılar ve bugünkü modern Avrupalılar modern teknolojiyi geliştirmişlerse, o başka bölgelerde yaşayan insanların da bu süreçte katkısı vardır. Ben bilimler tarihine böyle bakıyorum. Bilimler tarihinin gelişmiş safhalarında, insanlığın büyük ve müşterek tarihinden öğrendiğimize göre </a:t>
            </a:r>
            <a:r>
              <a:rPr lang="tr-TR" dirty="0" err="1"/>
              <a:t>Babillileri</a:t>
            </a:r>
            <a:r>
              <a:rPr lang="tr-TR" dirty="0"/>
              <a:t>, Çinlileri, Hintlileri, Mısırlıları da buluyoruz. Yunanlıları da… Bu böylece gelişiyor.</a:t>
            </a:r>
          </a:p>
        </p:txBody>
      </p:sp>
    </p:spTree>
    <p:extLst>
      <p:ext uri="{BB962C8B-B14F-4D97-AF65-F5344CB8AC3E}">
        <p14:creationId xmlns:p14="http://schemas.microsoft.com/office/powerpoint/2010/main" val="150177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Bilim Tarihi Sohbetleri, dünyaca ünlü alimlerden Prof. Dr. Fuat Sezgin’le yapılan röportajların derlendiği bir çalışmadır. Biz bu röportajları okurken Fuat Sezgin’in ne kadar büyük bir ilim adamı olduğunu ve onun bilimler tarihi üzerine düşüncelerini öğreniyoruz. Fuat Sezgin İslam bilimleri tarihi hakkında, ülkemiz hakkında ve hayatı hakkında etkileyici ve yararlı ayrıntıları paylaşıyor bu sohbetinde.</a:t>
            </a:r>
          </a:p>
        </p:txBody>
      </p:sp>
    </p:spTree>
    <p:extLst>
      <p:ext uri="{BB962C8B-B14F-4D97-AF65-F5344CB8AC3E}">
        <p14:creationId xmlns:p14="http://schemas.microsoft.com/office/powerpoint/2010/main" val="2568050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48295EF-B111-4AD9-A282-16CEDE983DF8}"/>
              </a:ext>
            </a:extLst>
          </p:cNvPr>
          <p:cNvSpPr>
            <a:spLocks noGrp="1"/>
          </p:cNvSpPr>
          <p:nvPr>
            <p:ph type="title"/>
          </p:nvPr>
        </p:nvSpPr>
        <p:spPr/>
        <p:txBody>
          <a:bodyPr>
            <a:normAutofit fontScale="90000"/>
          </a:bodyPr>
          <a:lstStyle/>
          <a:p>
            <a:r>
              <a:rPr lang="tr-TR" dirty="0">
                <a:solidFill>
                  <a:srgbClr val="FF0000"/>
                </a:solidFill>
              </a:rPr>
              <a:t>Batı medeniyetinin temelinde Yunan değil İslam medeniyeti vardır.</a:t>
            </a:r>
          </a:p>
        </p:txBody>
      </p:sp>
      <p:sp>
        <p:nvSpPr>
          <p:cNvPr id="3" name="İçerik Yer Tutucusu 2">
            <a:extLst>
              <a:ext uri="{FF2B5EF4-FFF2-40B4-BE49-F238E27FC236}">
                <a16:creationId xmlns:a16="http://schemas.microsoft.com/office/drawing/2014/main" xmlns="" id="{43E6A041-D079-400E-B7AF-04375C72EBF4}"/>
              </a:ext>
            </a:extLst>
          </p:cNvPr>
          <p:cNvSpPr>
            <a:spLocks noGrp="1"/>
          </p:cNvSpPr>
          <p:nvPr>
            <p:ph idx="1"/>
          </p:nvPr>
        </p:nvSpPr>
        <p:spPr/>
        <p:txBody>
          <a:bodyPr/>
          <a:lstStyle/>
          <a:p>
            <a:r>
              <a:rPr lang="tr-TR" dirty="0"/>
              <a:t>“Miladi 7. </a:t>
            </a:r>
            <a:r>
              <a:rPr lang="tr-TR" dirty="0" err="1"/>
              <a:t>yy’dan</a:t>
            </a:r>
            <a:r>
              <a:rPr lang="tr-TR" dirty="0"/>
              <a:t> itibaren Müslümanlar bilimleri Yunanlılardan, Hintlilerden aldılar. Ve süratli bir şekilde öğrendiler. Başkalarından almayı bırakarak yaratıcı oldular. Ve bu 800 yıl sürdü. Müslümanlar mütemadiyen yeni şeyler keşfettiler. Yeni ilimler kurdular ve ileride kurulacak bazı bilimlerin temellerini attılar.”  (sf:24)</a:t>
            </a:r>
          </a:p>
        </p:txBody>
      </p:sp>
    </p:spTree>
    <p:extLst>
      <p:ext uri="{BB962C8B-B14F-4D97-AF65-F5344CB8AC3E}">
        <p14:creationId xmlns:p14="http://schemas.microsoft.com/office/powerpoint/2010/main" val="160859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183C61D-A106-414D-817F-1E8B719069A6}"/>
              </a:ext>
            </a:extLst>
          </p:cNvPr>
          <p:cNvSpPr>
            <a:spLocks noGrp="1"/>
          </p:cNvSpPr>
          <p:nvPr>
            <p:ph type="title"/>
          </p:nvPr>
        </p:nvSpPr>
        <p:spPr>
          <a:xfrm>
            <a:off x="457200" y="274638"/>
            <a:ext cx="8229600" cy="2146250"/>
          </a:xfrm>
        </p:spPr>
        <p:txBody>
          <a:bodyPr>
            <a:normAutofit/>
          </a:bodyPr>
          <a:lstStyle/>
          <a:p>
            <a:r>
              <a:rPr lang="tr-TR" dirty="0">
                <a:solidFill>
                  <a:srgbClr val="FF0000"/>
                </a:solidFill>
              </a:rPr>
              <a:t>İslam, bilime menfaat için değil bilme merakıyla yaklaşmıştır. </a:t>
            </a:r>
            <a:r>
              <a:rPr lang="tr-TR" dirty="0" err="1">
                <a:solidFill>
                  <a:srgbClr val="FF0000"/>
                </a:solidFill>
              </a:rPr>
              <a:t>Biruni</a:t>
            </a:r>
            <a:r>
              <a:rPr lang="tr-TR" dirty="0">
                <a:solidFill>
                  <a:srgbClr val="FF0000"/>
                </a:solidFill>
              </a:rPr>
              <a:t> gibi çok büyük dehalar yetişmiştir</a:t>
            </a:r>
            <a:r>
              <a:rPr lang="tr-TR" dirty="0"/>
              <a:t>.</a:t>
            </a:r>
          </a:p>
        </p:txBody>
      </p:sp>
      <p:sp>
        <p:nvSpPr>
          <p:cNvPr id="3" name="İçerik Yer Tutucusu 2">
            <a:extLst>
              <a:ext uri="{FF2B5EF4-FFF2-40B4-BE49-F238E27FC236}">
                <a16:creationId xmlns:a16="http://schemas.microsoft.com/office/drawing/2014/main" xmlns="" id="{AA02AD04-E7C2-45A3-8680-5D5C32312A7D}"/>
              </a:ext>
            </a:extLst>
          </p:cNvPr>
          <p:cNvSpPr>
            <a:spLocks noGrp="1"/>
          </p:cNvSpPr>
          <p:nvPr>
            <p:ph idx="1"/>
          </p:nvPr>
        </p:nvSpPr>
        <p:spPr>
          <a:xfrm>
            <a:off x="457200" y="2420888"/>
            <a:ext cx="8229600" cy="3705275"/>
          </a:xfrm>
        </p:spPr>
        <p:txBody>
          <a:bodyPr/>
          <a:lstStyle/>
          <a:p>
            <a:r>
              <a:rPr lang="tr-TR" dirty="0"/>
              <a:t>Düşününüz, öyle tipler yetişmiş ki İslam dünyasında onları tanımıyoruz. </a:t>
            </a:r>
            <a:r>
              <a:rPr lang="tr-TR" dirty="0" err="1"/>
              <a:t>Bîrûnî</a:t>
            </a:r>
            <a:r>
              <a:rPr lang="tr-TR" dirty="0"/>
              <a:t> gibi bir insan mesela… George </a:t>
            </a:r>
            <a:r>
              <a:rPr lang="tr-TR" dirty="0" err="1"/>
              <a:t>Sarton</a:t>
            </a:r>
            <a:r>
              <a:rPr lang="tr-TR" dirty="0"/>
              <a:t>, </a:t>
            </a:r>
            <a:r>
              <a:rPr lang="tr-TR" dirty="0" err="1"/>
              <a:t>Bîrûnî</a:t>
            </a:r>
            <a:r>
              <a:rPr lang="tr-TR" dirty="0"/>
              <a:t> için; “Beşeriyetin tanıdığı en büyük kafalardan biri” diyor. Daha başka neler var… </a:t>
            </a:r>
          </a:p>
        </p:txBody>
      </p:sp>
    </p:spTree>
    <p:extLst>
      <p:ext uri="{BB962C8B-B14F-4D97-AF65-F5344CB8AC3E}">
        <p14:creationId xmlns:p14="http://schemas.microsoft.com/office/powerpoint/2010/main" val="2514137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99985AD-DF4D-41AC-B29A-D4F1633BAE5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D395230-6AAF-43E0-A149-DFB31D2144BE}"/>
              </a:ext>
            </a:extLst>
          </p:cNvPr>
          <p:cNvSpPr>
            <a:spLocks noGrp="1"/>
          </p:cNvSpPr>
          <p:nvPr>
            <p:ph idx="1"/>
          </p:nvPr>
        </p:nvSpPr>
        <p:spPr/>
        <p:txBody>
          <a:bodyPr/>
          <a:lstStyle/>
          <a:p>
            <a:r>
              <a:rPr lang="tr-TR" dirty="0"/>
              <a:t>Bakın size şunu anlatacağım: </a:t>
            </a:r>
            <a:r>
              <a:rPr lang="tr-TR" dirty="0" err="1"/>
              <a:t>Bîrûnî</a:t>
            </a:r>
            <a:r>
              <a:rPr lang="tr-TR" dirty="0"/>
              <a:t> 27 yaşındayken 18 yaşındaki </a:t>
            </a:r>
            <a:r>
              <a:rPr lang="tr-TR" dirty="0" err="1"/>
              <a:t>İbn</a:t>
            </a:r>
            <a:r>
              <a:rPr lang="tr-TR" dirty="0"/>
              <a:t> Sina’yla yazılı bir münakaşaya giriyor. Konu nedir biliyor musunuz? “Işığın sürati ölçüsüz müdür, yani lâ-</a:t>
            </a:r>
            <a:r>
              <a:rPr lang="tr-TR" dirty="0" err="1"/>
              <a:t>mütenâhî</a:t>
            </a:r>
            <a:r>
              <a:rPr lang="tr-TR" dirty="0"/>
              <a:t> midir, yoksa ölçülebilir mi? Yani zamanla ölçülebilir mi?” Ne müthiş bir şey değil mi! Böyle bir şey bugünün Türkiye’sinde bile olmaz.(sf:79)</a:t>
            </a:r>
          </a:p>
        </p:txBody>
      </p:sp>
    </p:spTree>
    <p:extLst>
      <p:ext uri="{BB962C8B-B14F-4D97-AF65-F5344CB8AC3E}">
        <p14:creationId xmlns:p14="http://schemas.microsoft.com/office/powerpoint/2010/main" val="278950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DB844D-8274-41B2-BD62-0CB38414006D}"/>
              </a:ext>
            </a:extLst>
          </p:cNvPr>
          <p:cNvSpPr>
            <a:spLocks noGrp="1"/>
          </p:cNvSpPr>
          <p:nvPr>
            <p:ph type="title"/>
          </p:nvPr>
        </p:nvSpPr>
        <p:spPr>
          <a:xfrm>
            <a:off x="457200" y="274638"/>
            <a:ext cx="8229600" cy="3586410"/>
          </a:xfrm>
        </p:spPr>
        <p:txBody>
          <a:bodyPr/>
          <a:lstStyle/>
          <a:p>
            <a:r>
              <a:rPr lang="tr-TR" dirty="0">
                <a:solidFill>
                  <a:srgbClr val="FF0000"/>
                </a:solidFill>
              </a:rPr>
              <a:t>Müslümanların hadis geleneğinden gelen bir kaynak belirtme anlayışı vardı. Bu anlayış Avrupalılarda yoktu. Çeviri eserlerin üzerine kendi isimlerini yazıyorlardı.</a:t>
            </a:r>
          </a:p>
        </p:txBody>
      </p:sp>
      <p:sp>
        <p:nvSpPr>
          <p:cNvPr id="3" name="İçerik Yer Tutucusu 2">
            <a:extLst>
              <a:ext uri="{FF2B5EF4-FFF2-40B4-BE49-F238E27FC236}">
                <a16:creationId xmlns:a16="http://schemas.microsoft.com/office/drawing/2014/main" xmlns="" id="{3220099E-547F-4A63-AA68-6B4B7BC3C658}"/>
              </a:ext>
            </a:extLst>
          </p:cNvPr>
          <p:cNvSpPr>
            <a:spLocks noGrp="1"/>
          </p:cNvSpPr>
          <p:nvPr>
            <p:ph idx="1"/>
          </p:nvPr>
        </p:nvSpPr>
        <p:spPr>
          <a:xfrm>
            <a:off x="457200" y="3861048"/>
            <a:ext cx="8229600" cy="2265115"/>
          </a:xfrm>
        </p:spPr>
        <p:txBody>
          <a:bodyPr>
            <a:normAutofit fontScale="85000" lnSpcReduction="20000"/>
          </a:bodyPr>
          <a:lstStyle/>
          <a:p>
            <a:r>
              <a:rPr lang="tr-TR" dirty="0"/>
              <a:t>Avrupa’da, Latin dünyasında 18. yüzyıla kadar kaynak verme mefhumu yok. Müslümanlardan tercüme ettikleri birçok kitabın üzerlerine çoğu zaman kendi isimlerini koyuyorlar. Bütün bunlar bilinmiyor maalesef. Müslümanlar da bu haklarını müdafaadan aciz vaziyetteler. Onlar da bu gerçeği bilmiyorlar çünkü.</a:t>
            </a:r>
          </a:p>
        </p:txBody>
      </p:sp>
    </p:spTree>
    <p:extLst>
      <p:ext uri="{BB962C8B-B14F-4D97-AF65-F5344CB8AC3E}">
        <p14:creationId xmlns:p14="http://schemas.microsoft.com/office/powerpoint/2010/main" val="383232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866491B-1026-4897-9822-70E1A240E92F}"/>
              </a:ext>
            </a:extLst>
          </p:cNvPr>
          <p:cNvSpPr>
            <a:spLocks noGrp="1"/>
          </p:cNvSpPr>
          <p:nvPr>
            <p:ph type="title"/>
          </p:nvPr>
        </p:nvSpPr>
        <p:spPr/>
        <p:txBody>
          <a:bodyPr>
            <a:normAutofit fontScale="90000"/>
          </a:bodyPr>
          <a:lstStyle/>
          <a:p>
            <a:r>
              <a:rPr lang="tr-TR" dirty="0"/>
              <a:t> </a:t>
            </a:r>
            <a:r>
              <a:rPr lang="tr-TR" dirty="0">
                <a:solidFill>
                  <a:srgbClr val="FF0000"/>
                </a:solidFill>
              </a:rPr>
              <a:t>Frankfurt'ta  İslam-Bilim ve </a:t>
            </a:r>
            <a:br>
              <a:rPr lang="tr-TR" dirty="0">
                <a:solidFill>
                  <a:srgbClr val="FF0000"/>
                </a:solidFill>
              </a:rPr>
            </a:br>
            <a:r>
              <a:rPr lang="tr-TR" dirty="0">
                <a:solidFill>
                  <a:srgbClr val="FF0000"/>
                </a:solidFill>
              </a:rPr>
              <a:t>Teknoloji Müzesi</a:t>
            </a:r>
          </a:p>
        </p:txBody>
      </p:sp>
      <p:sp>
        <p:nvSpPr>
          <p:cNvPr id="3" name="İçerik Yer Tutucusu 2">
            <a:extLst>
              <a:ext uri="{FF2B5EF4-FFF2-40B4-BE49-F238E27FC236}">
                <a16:creationId xmlns:a16="http://schemas.microsoft.com/office/drawing/2014/main" xmlns="" id="{12874FE0-C973-488A-BB3F-FC6C3726284E}"/>
              </a:ext>
            </a:extLst>
          </p:cNvPr>
          <p:cNvSpPr>
            <a:spLocks noGrp="1"/>
          </p:cNvSpPr>
          <p:nvPr>
            <p:ph idx="1"/>
          </p:nvPr>
        </p:nvSpPr>
        <p:spPr/>
        <p:txBody>
          <a:bodyPr>
            <a:normAutofit/>
          </a:bodyPr>
          <a:lstStyle/>
          <a:p>
            <a:r>
              <a:rPr lang="tr-TR" dirty="0"/>
              <a:t> Frankfurt'ta da İslam-Bilim ve Teknoloji Müzesi’ni hayata geçirir. Müslümanların icat etmiş oldukları aletleri ortaya çıkararak insanlara tanıtmak, bilinmeyen aletleri gün yüzüne çıkarmak ve bunları müzelerde sergilemektir amacı. </a:t>
            </a:r>
          </a:p>
        </p:txBody>
      </p:sp>
    </p:spTree>
    <p:extLst>
      <p:ext uri="{BB962C8B-B14F-4D97-AF65-F5344CB8AC3E}">
        <p14:creationId xmlns:p14="http://schemas.microsoft.com/office/powerpoint/2010/main" val="123095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B9E6E16-88D4-4863-B0E9-49B38710411B}"/>
              </a:ext>
            </a:extLst>
          </p:cNvPr>
          <p:cNvSpPr>
            <a:spLocks noGrp="1"/>
          </p:cNvSpPr>
          <p:nvPr>
            <p:ph type="title"/>
          </p:nvPr>
        </p:nvSpPr>
        <p:spPr/>
        <p:txBody>
          <a:bodyPr>
            <a:normAutofit fontScale="90000"/>
          </a:bodyPr>
          <a:lstStyle/>
          <a:p>
            <a:r>
              <a:rPr lang="tr-TR" b="1" dirty="0">
                <a:solidFill>
                  <a:srgbClr val="FF0000"/>
                </a:solidFill>
              </a:rPr>
              <a:t>İstanbul İslam Bilim ve Teknoloji </a:t>
            </a:r>
            <a:br>
              <a:rPr lang="tr-TR" b="1" dirty="0">
                <a:solidFill>
                  <a:srgbClr val="FF0000"/>
                </a:solidFill>
              </a:rPr>
            </a:br>
            <a:r>
              <a:rPr lang="tr-TR" b="1" dirty="0">
                <a:solidFill>
                  <a:srgbClr val="FF0000"/>
                </a:solidFill>
              </a:rPr>
              <a:t>Tarihi Müzesi </a:t>
            </a:r>
            <a:endParaRPr lang="tr-TR" dirty="0">
              <a:solidFill>
                <a:srgbClr val="FF0000"/>
              </a:solidFill>
            </a:endParaRPr>
          </a:p>
        </p:txBody>
      </p:sp>
      <p:sp>
        <p:nvSpPr>
          <p:cNvPr id="3" name="İçerik Yer Tutucusu 2">
            <a:extLst>
              <a:ext uri="{FF2B5EF4-FFF2-40B4-BE49-F238E27FC236}">
                <a16:creationId xmlns:a16="http://schemas.microsoft.com/office/drawing/2014/main" xmlns="" id="{08218B64-1B24-4755-BBE9-C613E4C5FAD0}"/>
              </a:ext>
            </a:extLst>
          </p:cNvPr>
          <p:cNvSpPr>
            <a:spLocks noGrp="1"/>
          </p:cNvSpPr>
          <p:nvPr>
            <p:ph idx="1"/>
          </p:nvPr>
        </p:nvSpPr>
        <p:spPr/>
        <p:txBody>
          <a:bodyPr>
            <a:normAutofit fontScale="85000" lnSpcReduction="10000"/>
          </a:bodyPr>
          <a:lstStyle/>
          <a:p>
            <a:r>
              <a:rPr lang="tr-TR" dirty="0"/>
              <a:t>Fuat Sezgin hocanın olağanüstü gayretleri ve çalışmalarıyla ikinci bir müze 2008 tarihinde İstanbul Gülhane Parkı içerisindeki binada kurulmuştur. Bu müzeler, Müslüman bilim adamlarının yüzyıllar boyu insanlığa armağan ettiği icat ve keşiflerini bilim tarihinin değişik disiplinlerdeki evrimini kapsamlı bir şekilde sunmakta olup kendi sahasında dünyada bir yenilik arz etmektedir.</a:t>
            </a:r>
          </a:p>
          <a:p>
            <a:r>
              <a:rPr lang="tr-TR" dirty="0"/>
              <a:t>Fuat Sezgin Hocanın kurduğu İslam Bilim ve Teknoloji Tarihi Müzesi’nde </a:t>
            </a:r>
            <a:r>
              <a:rPr lang="tr-TR" dirty="0" err="1"/>
              <a:t>müslümanlar</a:t>
            </a:r>
            <a:r>
              <a:rPr lang="tr-TR" dirty="0"/>
              <a:t> tarafından geliştirilmiş 800’den fazla çalışma sergilenmektedir.</a:t>
            </a:r>
          </a:p>
          <a:p>
            <a:endParaRPr lang="tr-TR" dirty="0"/>
          </a:p>
        </p:txBody>
      </p:sp>
    </p:spTree>
    <p:extLst>
      <p:ext uri="{BB962C8B-B14F-4D97-AF65-F5344CB8AC3E}">
        <p14:creationId xmlns:p14="http://schemas.microsoft.com/office/powerpoint/2010/main" val="208730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B4F0FA1-412E-4176-A2A0-06A81FFB9CED}"/>
              </a:ext>
            </a:extLst>
          </p:cNvPr>
          <p:cNvSpPr>
            <a:spLocks noGrp="1"/>
          </p:cNvSpPr>
          <p:nvPr>
            <p:ph type="title"/>
          </p:nvPr>
        </p:nvSpPr>
        <p:spPr/>
        <p:txBody>
          <a:bodyPr/>
          <a:lstStyle/>
          <a:p>
            <a:r>
              <a:rPr lang="tr-TR" dirty="0">
                <a:solidFill>
                  <a:srgbClr val="FF0000"/>
                </a:solidFill>
              </a:rPr>
              <a:t>Müzeyi kurma nedeni</a:t>
            </a:r>
          </a:p>
        </p:txBody>
      </p:sp>
      <p:sp>
        <p:nvSpPr>
          <p:cNvPr id="3" name="İçerik Yer Tutucusu 2">
            <a:extLst>
              <a:ext uri="{FF2B5EF4-FFF2-40B4-BE49-F238E27FC236}">
                <a16:creationId xmlns:a16="http://schemas.microsoft.com/office/drawing/2014/main" xmlns="" id="{CECEC83B-4444-4869-9921-98D9674A32A7}"/>
              </a:ext>
            </a:extLst>
          </p:cNvPr>
          <p:cNvSpPr>
            <a:spLocks noGrp="1"/>
          </p:cNvSpPr>
          <p:nvPr>
            <p:ph idx="1"/>
          </p:nvPr>
        </p:nvSpPr>
        <p:spPr/>
        <p:txBody>
          <a:bodyPr>
            <a:normAutofit fontScale="55000" lnSpcReduction="20000"/>
          </a:bodyPr>
          <a:lstStyle/>
          <a:p>
            <a:r>
              <a:rPr lang="tr-TR" sz="5500" dirty="0"/>
              <a:t>Ben başlangıçta bunları maket halinde, model halinde ortaya koymaya başladım. Acaba 30 aleti bir araya getirebilir miyim? Bir müze olmasa bile, bir odayı doldurabilir miyim diye düşünüyordum, çok mütevazı bir şekilde başladım. Gittikçe iş ilerledi. Bugün aşağı yukarı enstitümüzde yapmış olduğumuz aletlerin sayısı 800’ü geçti.</a:t>
            </a:r>
          </a:p>
          <a:p>
            <a:r>
              <a:rPr lang="tr-TR" sz="5500" dirty="0"/>
              <a:t>Fuat Sezgin Hoca’nın bu müzeyi kuruşunun nedenlerinden birisi de Türkler geçmişi unutup bugün kendini Batı karşısında aciz hissediyor.  bunu değiştirmek istediğim  içindir der .</a:t>
            </a:r>
          </a:p>
        </p:txBody>
      </p:sp>
    </p:spTree>
    <p:extLst>
      <p:ext uri="{BB962C8B-B14F-4D97-AF65-F5344CB8AC3E}">
        <p14:creationId xmlns:p14="http://schemas.microsoft.com/office/powerpoint/2010/main" val="365525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C416C09-334D-41DE-B552-11BBB614D53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5001D4B-8F7C-46DE-9893-FBBBABC92E0F}"/>
              </a:ext>
            </a:extLst>
          </p:cNvPr>
          <p:cNvSpPr>
            <a:spLocks noGrp="1"/>
          </p:cNvSpPr>
          <p:nvPr>
            <p:ph idx="1"/>
          </p:nvPr>
        </p:nvSpPr>
        <p:spPr/>
        <p:txBody>
          <a:bodyPr>
            <a:normAutofit lnSpcReduction="10000"/>
          </a:bodyPr>
          <a:lstStyle/>
          <a:p>
            <a:r>
              <a:rPr lang="tr-TR" dirty="0"/>
              <a:t>Müze gelişiyor, istediğim şekilde devam ederse ki, öncelikle Türkler, mensubu bulundukları medeniyetin ne kadar yüksek olduğunu görecekler; benim ilk hedefim bu. Sonra birçok Müslüman, Arap bunu görecek. Tahmin ediyorum birkaç milyon turist bunu görecek. Müslümanlarda bir aşağılık duygusu var, Avrupa medeniyetini yanlış tanıma var, oradaki yerini bilmeme var. Bu durumu tasfiye etmiş olacağız.(sf:86-87)</a:t>
            </a:r>
          </a:p>
        </p:txBody>
      </p:sp>
    </p:spTree>
    <p:extLst>
      <p:ext uri="{BB962C8B-B14F-4D97-AF65-F5344CB8AC3E}">
        <p14:creationId xmlns:p14="http://schemas.microsoft.com/office/powerpoint/2010/main" val="421106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48E71D4-8F6E-4F3D-9978-D2E2648F55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C4F940E-571D-48EC-BFD4-20F18BBD81EE}"/>
              </a:ext>
            </a:extLst>
          </p:cNvPr>
          <p:cNvSpPr>
            <a:spLocks noGrp="1"/>
          </p:cNvSpPr>
          <p:nvPr>
            <p:ph idx="1"/>
          </p:nvPr>
        </p:nvSpPr>
        <p:spPr/>
        <p:txBody>
          <a:bodyPr/>
          <a:lstStyle/>
          <a:p>
            <a:r>
              <a:rPr lang="tr-TR" dirty="0"/>
              <a:t>Son olarak  Prof. Dr. Fuat Sezgin’in öğretmenlere  şu tavsiyesi vardır:</a:t>
            </a:r>
          </a:p>
          <a:p>
            <a:r>
              <a:rPr lang="tr-TR" sz="3000" i="1" dirty="0"/>
              <a:t>Ben burada ilk önce hocalara seslenmek istiyorum. Talebeleri aşağılık duygusundan kurtarmaya çalışsınlar. Türk milletini aşağılık duygusu bir kanser gibi kemiriyor. Geçmişi anlatmak lazım der.</a:t>
            </a:r>
            <a:endParaRPr lang="tr-TR" sz="3000" dirty="0"/>
          </a:p>
          <a:p>
            <a:endParaRPr lang="tr-TR" dirty="0"/>
          </a:p>
        </p:txBody>
      </p:sp>
    </p:spTree>
    <p:extLst>
      <p:ext uri="{BB962C8B-B14F-4D97-AF65-F5344CB8AC3E}">
        <p14:creationId xmlns:p14="http://schemas.microsoft.com/office/powerpoint/2010/main" val="1626079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C859BEA-9AB4-4807-8705-6C09F293C410}"/>
              </a:ext>
            </a:extLst>
          </p:cNvPr>
          <p:cNvSpPr>
            <a:spLocks noGrp="1"/>
          </p:cNvSpPr>
          <p:nvPr>
            <p:ph type="title"/>
          </p:nvPr>
        </p:nvSpPr>
        <p:spPr/>
        <p:txBody>
          <a:bodyPr>
            <a:normAutofit fontScale="90000"/>
          </a:bodyPr>
          <a:lstStyle/>
          <a:p>
            <a:r>
              <a:rPr lang="tr-TR" dirty="0"/>
              <a:t/>
            </a:r>
            <a:br>
              <a:rPr lang="tr-TR" dirty="0"/>
            </a:br>
            <a:r>
              <a:rPr lang="tr-TR" sz="4000" dirty="0"/>
              <a:t>BİR MEDENİYETİN KAŞİFİ VE TARİHİ UYANIŞIN MİMARI: PROF. DR. FUAT SEZGİN </a:t>
            </a:r>
            <a:endParaRPr lang="tr-TR" dirty="0"/>
          </a:p>
        </p:txBody>
      </p:sp>
      <p:pic>
        <p:nvPicPr>
          <p:cNvPr id="4" name="İçerik Yer Tutucusu 3">
            <a:extLst>
              <a:ext uri="{FF2B5EF4-FFF2-40B4-BE49-F238E27FC236}">
                <a16:creationId xmlns:a16="http://schemas.microsoft.com/office/drawing/2014/main" xmlns="" id="{4EA6A706-2D06-4996-8904-A2F5C19A4122}"/>
              </a:ext>
            </a:extLst>
          </p:cNvPr>
          <p:cNvPicPr>
            <a:picLocks noGrp="1" noChangeAspect="1"/>
          </p:cNvPicPr>
          <p:nvPr>
            <p:ph idx="1"/>
          </p:nvPr>
        </p:nvPicPr>
        <p:blipFill>
          <a:blip r:embed="rId2"/>
          <a:stretch>
            <a:fillRect/>
          </a:stretch>
        </p:blipFill>
        <p:spPr>
          <a:xfrm>
            <a:off x="1228725" y="2060848"/>
            <a:ext cx="6686550" cy="4248471"/>
          </a:xfrm>
          <a:prstGeom prst="rect">
            <a:avLst/>
          </a:prstGeom>
        </p:spPr>
      </p:pic>
    </p:spTree>
    <p:extLst>
      <p:ext uri="{BB962C8B-B14F-4D97-AF65-F5344CB8AC3E}">
        <p14:creationId xmlns:p14="http://schemas.microsoft.com/office/powerpoint/2010/main" val="63959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Prof. Dr. Fuat Sezgin kimdir?</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a:t>24 Ekim 1924’te Bitlis’te doğdu. İstanbul Üniversitesi Edebiyat Fakültesi Şarkiyat Enstitüsü’nde İslami Bilimler ve </a:t>
            </a:r>
            <a:r>
              <a:rPr lang="tr-TR" dirty="0" err="1"/>
              <a:t>Orientalistik</a:t>
            </a:r>
            <a:r>
              <a:rPr lang="tr-TR" dirty="0"/>
              <a:t> alanında öncü bir yere sahip olan Alman </a:t>
            </a:r>
            <a:r>
              <a:rPr lang="tr-TR" dirty="0" err="1"/>
              <a:t>orientalist</a:t>
            </a:r>
            <a:r>
              <a:rPr lang="tr-TR" dirty="0"/>
              <a:t> </a:t>
            </a:r>
            <a:r>
              <a:rPr lang="tr-TR" dirty="0" err="1"/>
              <a:t>Hellmut</a:t>
            </a:r>
            <a:r>
              <a:rPr lang="tr-TR" dirty="0"/>
              <a:t> </a:t>
            </a:r>
            <a:r>
              <a:rPr lang="tr-TR" dirty="0" err="1"/>
              <a:t>Ritter</a:t>
            </a:r>
            <a:r>
              <a:rPr lang="tr-TR" dirty="0"/>
              <a:t> (1892 – 1971)’in yanında öğrenim gördü. 1954 yılında İslam Araştırmaları Enstitüsü’nde doçent oldu. Burada Zeki </a:t>
            </a:r>
            <a:r>
              <a:rPr lang="tr-TR" dirty="0" err="1"/>
              <a:t>Velidi</a:t>
            </a:r>
            <a:r>
              <a:rPr lang="tr-TR" dirty="0"/>
              <a:t> Togan ile çalıştı. </a:t>
            </a:r>
          </a:p>
        </p:txBody>
      </p:sp>
    </p:spTree>
    <p:extLst>
      <p:ext uri="{BB962C8B-B14F-4D97-AF65-F5344CB8AC3E}">
        <p14:creationId xmlns:p14="http://schemas.microsoft.com/office/powerpoint/2010/main" val="56116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5CFECF2-2B79-4BFB-8586-86DD68156F1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174BED3-C520-4EB9-B7F7-8AAE2A2E5C91}"/>
              </a:ext>
            </a:extLst>
          </p:cNvPr>
          <p:cNvSpPr>
            <a:spLocks noGrp="1"/>
          </p:cNvSpPr>
          <p:nvPr>
            <p:ph idx="1"/>
          </p:nvPr>
        </p:nvSpPr>
        <p:spPr/>
        <p:txBody>
          <a:bodyPr/>
          <a:lstStyle/>
          <a:p>
            <a:r>
              <a:rPr lang="tr-TR" dirty="0"/>
              <a:t>Ömrünü İslam bilimler tarihine adayan Prof. Dr. Fuat Sezgin,30 Haziran 2018 tarihinde  94 yaşında İstanbul ‘da  vefat etmiştir.</a:t>
            </a:r>
          </a:p>
          <a:p>
            <a:endParaRPr lang="tr-TR" dirty="0"/>
          </a:p>
          <a:p>
            <a:r>
              <a:rPr lang="tr-TR" dirty="0"/>
              <a:t>Resmi </a:t>
            </a:r>
            <a:r>
              <a:rPr lang="tr-TR" dirty="0" err="1"/>
              <a:t>Gazete’de</a:t>
            </a:r>
            <a:r>
              <a:rPr lang="tr-TR" dirty="0"/>
              <a:t> yayımlanan 2018/6 Sayılı Cumhurbaşkanlığı  genelgesiyle 2019 yılı "Prof. Dr. Fuat Sezgin Yılı" olarak ilan edilmiştir.</a:t>
            </a:r>
          </a:p>
          <a:p>
            <a:endParaRPr lang="tr-TR" dirty="0"/>
          </a:p>
        </p:txBody>
      </p:sp>
    </p:spTree>
    <p:extLst>
      <p:ext uri="{BB962C8B-B14F-4D97-AF65-F5344CB8AC3E}">
        <p14:creationId xmlns:p14="http://schemas.microsoft.com/office/powerpoint/2010/main" val="2406265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BDF6991-A5E6-4DE3-8508-86855DAE57E2}"/>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CFA0286F-E04A-43BC-9E56-35FF0D756155}"/>
              </a:ext>
            </a:extLst>
          </p:cNvPr>
          <p:cNvPicPr>
            <a:picLocks noGrp="1" noChangeAspect="1"/>
          </p:cNvPicPr>
          <p:nvPr>
            <p:ph idx="1"/>
          </p:nvPr>
        </p:nvPicPr>
        <p:blipFill>
          <a:blip r:embed="rId2"/>
          <a:stretch>
            <a:fillRect/>
          </a:stretch>
        </p:blipFill>
        <p:spPr>
          <a:xfrm>
            <a:off x="1043609" y="1124744"/>
            <a:ext cx="7344816" cy="5001419"/>
          </a:xfrm>
          <a:prstGeom prst="rect">
            <a:avLst/>
          </a:prstGeom>
        </p:spPr>
      </p:pic>
    </p:spTree>
    <p:extLst>
      <p:ext uri="{BB962C8B-B14F-4D97-AF65-F5344CB8AC3E}">
        <p14:creationId xmlns:p14="http://schemas.microsoft.com/office/powerpoint/2010/main" val="1318177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FA8A96B-F0B1-4F9C-8EA0-AAA3263C26D2}"/>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965D5DFE-9794-4A05-B022-A69468F1AD5D}"/>
              </a:ext>
            </a:extLst>
          </p:cNvPr>
          <p:cNvPicPr>
            <a:picLocks noGrp="1" noChangeAspect="1"/>
          </p:cNvPicPr>
          <p:nvPr>
            <p:ph idx="1"/>
          </p:nvPr>
        </p:nvPicPr>
        <p:blipFill>
          <a:blip r:embed="rId2"/>
          <a:stretch>
            <a:fillRect/>
          </a:stretch>
        </p:blipFill>
        <p:spPr>
          <a:xfrm>
            <a:off x="899592" y="1052736"/>
            <a:ext cx="7632848" cy="4710683"/>
          </a:xfrm>
          <a:prstGeom prst="rect">
            <a:avLst/>
          </a:prstGeom>
        </p:spPr>
      </p:pic>
    </p:spTree>
    <p:extLst>
      <p:ext uri="{BB962C8B-B14F-4D97-AF65-F5344CB8AC3E}">
        <p14:creationId xmlns:p14="http://schemas.microsoft.com/office/powerpoint/2010/main" val="3204853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8479732-19A3-4CAB-9FAF-D9F32E5C3448}"/>
              </a:ext>
            </a:extLst>
          </p:cNvPr>
          <p:cNvSpPr>
            <a:spLocks noGrp="1"/>
          </p:cNvSpPr>
          <p:nvPr>
            <p:ph type="title"/>
          </p:nvPr>
        </p:nvSpPr>
        <p:spPr/>
        <p:txBody>
          <a:bodyPr>
            <a:normAutofit/>
          </a:bodyPr>
          <a:lstStyle/>
          <a:p>
            <a:r>
              <a:rPr lang="tr-TR" b="1"/>
              <a:t> </a:t>
            </a:r>
            <a:r>
              <a:rPr lang="tr-TR" sz="2200" b="1" smtClean="0"/>
              <a:t>TEŞEKKÜRLER…</a:t>
            </a:r>
            <a:br>
              <a:rPr lang="tr-TR" sz="2200" b="1" smtClean="0"/>
            </a:br>
            <a:r>
              <a:rPr lang="tr-TR" sz="2200" b="1" smtClean="0"/>
              <a:t> </a:t>
            </a:r>
            <a:r>
              <a:rPr lang="tr-TR" sz="2200" b="1" dirty="0" smtClean="0"/>
              <a:t>PROF. DR. FUAT SEZGİN</a:t>
            </a:r>
            <a:endParaRPr lang="tr-TR" sz="2200" dirty="0"/>
          </a:p>
        </p:txBody>
      </p:sp>
      <p:sp>
        <p:nvSpPr>
          <p:cNvPr id="3" name="İçerik Yer Tutucusu 2">
            <a:extLst>
              <a:ext uri="{FF2B5EF4-FFF2-40B4-BE49-F238E27FC236}">
                <a16:creationId xmlns:a16="http://schemas.microsoft.com/office/drawing/2014/main" xmlns="" id="{9495E3F4-8C98-47A0-899B-F696597CD335}"/>
              </a:ext>
            </a:extLst>
          </p:cNvPr>
          <p:cNvSpPr>
            <a:spLocks noGrp="1"/>
          </p:cNvSpPr>
          <p:nvPr>
            <p:ph idx="1"/>
          </p:nvPr>
        </p:nvSpPr>
        <p:spPr/>
        <p:txBody>
          <a:bodyPr/>
          <a:lstStyle/>
          <a:p>
            <a:pPr marL="0" indent="0" algn="ctr">
              <a:buNone/>
            </a:pPr>
            <a:r>
              <a:rPr lang="tr-TR" sz="1400" b="1" dirty="0" smtClean="0"/>
              <a:t>  </a:t>
            </a:r>
            <a:r>
              <a:rPr lang="tr-TR" sz="1400" b="1" i="1" dirty="0" smtClean="0"/>
              <a:t>KENDİSİNİ RAHMETLE ANIYORUZ…</a:t>
            </a:r>
            <a:endParaRPr lang="tr-TR" sz="1400" b="1" i="1" dirty="0"/>
          </a:p>
          <a:p>
            <a:pPr marL="0" indent="0">
              <a:buNone/>
            </a:pPr>
            <a:endParaRPr lang="tr-TR" i="1" dirty="0"/>
          </a:p>
        </p:txBody>
      </p:sp>
    </p:spTree>
    <p:extLst>
      <p:ext uri="{BB962C8B-B14F-4D97-AF65-F5344CB8AC3E}">
        <p14:creationId xmlns:p14="http://schemas.microsoft.com/office/powerpoint/2010/main" val="232788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896C69-EC5F-428A-8E70-E19410F4EB1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D5F4852-3E20-4459-9D44-FA2D2E77E448}"/>
              </a:ext>
            </a:extLst>
          </p:cNvPr>
          <p:cNvSpPr>
            <a:spLocks noGrp="1"/>
          </p:cNvSpPr>
          <p:nvPr>
            <p:ph idx="1"/>
          </p:nvPr>
        </p:nvSpPr>
        <p:spPr/>
        <p:txBody>
          <a:bodyPr/>
          <a:lstStyle/>
          <a:p>
            <a:r>
              <a:rPr lang="tr-TR" dirty="0"/>
              <a:t>Fuat Sezgin, 1942 senesinde İstanbul Üniversitesi’nde dünyanın gelmiş geçmiş en büyük oryantalisti kabul edilen Alman </a:t>
            </a:r>
            <a:r>
              <a:rPr lang="tr-TR" dirty="0" err="1"/>
              <a:t>Hellmut</a:t>
            </a:r>
            <a:r>
              <a:rPr lang="tr-TR" dirty="0"/>
              <a:t> </a:t>
            </a:r>
            <a:r>
              <a:rPr lang="tr-TR" dirty="0" err="1"/>
              <a:t>Ritter’in</a:t>
            </a:r>
            <a:r>
              <a:rPr lang="tr-TR" dirty="0"/>
              <a:t> öğrencisidir. Hocasından İslam coğrafyasında yetişmiş, Avrupa’nın en büyük âlimler seviyesinde bilim adamları olduğunu duyunca çok şaşırır:</a:t>
            </a:r>
          </a:p>
        </p:txBody>
      </p:sp>
    </p:spTree>
    <p:extLst>
      <p:ext uri="{BB962C8B-B14F-4D97-AF65-F5344CB8AC3E}">
        <p14:creationId xmlns:p14="http://schemas.microsoft.com/office/powerpoint/2010/main" val="222795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FCF00CE-EC4D-4479-8ED1-5FEAA8F9E2E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80F70CE-B086-4875-AEF0-90A7961D2BC6}"/>
              </a:ext>
            </a:extLst>
          </p:cNvPr>
          <p:cNvSpPr>
            <a:spLocks noGrp="1"/>
          </p:cNvSpPr>
          <p:nvPr>
            <p:ph idx="1"/>
          </p:nvPr>
        </p:nvSpPr>
        <p:spPr/>
        <p:txBody>
          <a:bodyPr/>
          <a:lstStyle/>
          <a:p>
            <a:r>
              <a:rPr lang="tr-TR" dirty="0"/>
              <a:t>“Dehşete düştüm. Çünkü ilkokulda, lisede öğrendiğimiz şeyler tamamıyla buna aykırıydı. Modern dünyanın gelişimine İslam dünyasının katkısını sıfır diye biliyorduk. </a:t>
            </a:r>
            <a:r>
              <a:rPr lang="tr-TR" dirty="0" err="1"/>
              <a:t>Ritter’in</a:t>
            </a:r>
            <a:r>
              <a:rPr lang="tr-TR" dirty="0"/>
              <a:t> sözleri İslam ilimleri tarihini öğrenmem için kırbaç rolü oynadı. Bütün dünyayı terk ederek gece gündüz bunun için çalıştım…”</a:t>
            </a:r>
          </a:p>
        </p:txBody>
      </p:sp>
    </p:spTree>
    <p:extLst>
      <p:ext uri="{BB962C8B-B14F-4D97-AF65-F5344CB8AC3E}">
        <p14:creationId xmlns:p14="http://schemas.microsoft.com/office/powerpoint/2010/main" val="12732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31119EF-B98F-40CE-8AEE-7420948C48A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03B7B71-2F43-45CC-92E8-5DA4BF13DD19}"/>
              </a:ext>
            </a:extLst>
          </p:cNvPr>
          <p:cNvSpPr>
            <a:spLocks noGrp="1"/>
          </p:cNvSpPr>
          <p:nvPr>
            <p:ph idx="1"/>
          </p:nvPr>
        </p:nvSpPr>
        <p:spPr/>
        <p:txBody>
          <a:bodyPr/>
          <a:lstStyle/>
          <a:p>
            <a:r>
              <a:rPr lang="tr-TR" dirty="0"/>
              <a:t>Fuat Sezgin 27 Mayıs 1960 askeri darbesi sırasında üniversiteden uzaklaştırılan ve 147’likler diye bilinen akademisyenler arasındadır. 1961 yılında Almanya’ya gider ve 1982 yılında J.W Goethe Üniversitesi’ne bağlı Arap-İslam Bilimleri Tarihi Enstitüsü’nü ve 1983’te buranın müzesini kurar.</a:t>
            </a:r>
          </a:p>
        </p:txBody>
      </p:sp>
    </p:spTree>
    <p:extLst>
      <p:ext uri="{BB962C8B-B14F-4D97-AF65-F5344CB8AC3E}">
        <p14:creationId xmlns:p14="http://schemas.microsoft.com/office/powerpoint/2010/main" val="190694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939D667-56C8-4344-B118-FD3185CCA5FB}"/>
              </a:ext>
            </a:extLst>
          </p:cNvPr>
          <p:cNvSpPr>
            <a:spLocks noGrp="1"/>
          </p:cNvSpPr>
          <p:nvPr>
            <p:ph type="title"/>
          </p:nvPr>
        </p:nvSpPr>
        <p:spPr/>
        <p:txBody>
          <a:bodyPr>
            <a:normAutofit fontScale="90000"/>
          </a:bodyPr>
          <a:lstStyle/>
          <a:p>
            <a:r>
              <a:rPr lang="tr-TR" dirty="0">
                <a:solidFill>
                  <a:srgbClr val="FF0000"/>
                </a:solidFill>
              </a:rPr>
              <a:t>Darbeden sonra Fuat Sezgin neden Almanya’yı seçtiğini anlatıyor:</a:t>
            </a:r>
          </a:p>
        </p:txBody>
      </p:sp>
      <p:sp>
        <p:nvSpPr>
          <p:cNvPr id="3" name="İçerik Yer Tutucusu 2">
            <a:extLst>
              <a:ext uri="{FF2B5EF4-FFF2-40B4-BE49-F238E27FC236}">
                <a16:creationId xmlns:a16="http://schemas.microsoft.com/office/drawing/2014/main" xmlns="" id="{83B71E7A-E32A-49C4-BB1F-0328A47B8AE5}"/>
              </a:ext>
            </a:extLst>
          </p:cNvPr>
          <p:cNvSpPr>
            <a:spLocks noGrp="1"/>
          </p:cNvSpPr>
          <p:nvPr>
            <p:ph idx="1"/>
          </p:nvPr>
        </p:nvSpPr>
        <p:spPr/>
        <p:txBody>
          <a:bodyPr>
            <a:normAutofit lnSpcReduction="10000"/>
          </a:bodyPr>
          <a:lstStyle/>
          <a:p>
            <a:r>
              <a:rPr lang="tr-TR" dirty="0"/>
              <a:t>Üç üniversiteden cevap geldi: Frankfurt Üniversitesi, Kaliforniya’da Berkeley Üniversitesi ve Yale Üniversitesi. Düşündüm, taşındım daha kitabımın (İslam Bilim Tarihi) bütün malzemelerini toplama işim bitmemişti. İstanbul’dan uzaklaşmak istemiyordum. Doğudan yani Mısır’dan, İran’dan uzaklaşmak istemiyordum. Çünkü daha toplamam gereken bir sürü malzeme vardı. Frankfurt’ta karar kıldım.</a:t>
            </a:r>
          </a:p>
        </p:txBody>
      </p:sp>
    </p:spTree>
    <p:extLst>
      <p:ext uri="{BB962C8B-B14F-4D97-AF65-F5344CB8AC3E}">
        <p14:creationId xmlns:p14="http://schemas.microsoft.com/office/powerpoint/2010/main" val="354880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EBF80D8-40A0-47EE-BEA2-40DED307906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BEDE027-D4BE-42E3-B47A-AB530BEAD748}"/>
              </a:ext>
            </a:extLst>
          </p:cNvPr>
          <p:cNvSpPr>
            <a:spLocks noGrp="1"/>
          </p:cNvSpPr>
          <p:nvPr>
            <p:ph idx="1"/>
          </p:nvPr>
        </p:nvSpPr>
        <p:spPr/>
        <p:txBody>
          <a:bodyPr/>
          <a:lstStyle/>
          <a:p>
            <a:r>
              <a:rPr lang="tr-TR" dirty="0"/>
              <a:t>Prof. Sezgin, Frankfurt’ta Arap-İslam Bilimleri Tarihi Enstitüsü’nü ve 1983’te buranın müzesini kurar. Bu müzede, İslam kültür çevresinde Müslüman bilginler tarafından yapılmış aletlerin ve bilimsel araç ve gereçlerin yazılı kaynaklara dayanarak yaptırdığı numunelerini sergilemektedir. Aynı zamanda İstanbul İslam Bilim ve Teknoloji Müzesi’nin açılmasına önayak olmuştur.</a:t>
            </a:r>
          </a:p>
        </p:txBody>
      </p:sp>
    </p:spTree>
    <p:extLst>
      <p:ext uri="{BB962C8B-B14F-4D97-AF65-F5344CB8AC3E}">
        <p14:creationId xmlns:p14="http://schemas.microsoft.com/office/powerpoint/2010/main" val="13654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6ACB07A-0AE9-40AA-852A-E0255DB207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145DDA5-55B9-4CFA-9954-8F23D0FD1617}"/>
              </a:ext>
            </a:extLst>
          </p:cNvPr>
          <p:cNvSpPr>
            <a:spLocks noGrp="1"/>
          </p:cNvSpPr>
          <p:nvPr>
            <p:ph idx="1"/>
          </p:nvPr>
        </p:nvSpPr>
        <p:spPr/>
        <p:txBody>
          <a:bodyPr/>
          <a:lstStyle/>
          <a:p>
            <a:r>
              <a:rPr lang="tr-TR" dirty="0"/>
              <a:t>Sefer </a:t>
            </a:r>
            <a:r>
              <a:rPr lang="tr-TR" dirty="0" err="1"/>
              <a:t>TURAN’ın</a:t>
            </a:r>
            <a:r>
              <a:rPr lang="tr-TR" dirty="0"/>
              <a:t> , Prof. Dr. Fuat SEZGİN ile yaptığı söyleşiyle derlenen bu kitap, bilimler tarihinin insanlığın ortak malı olduğunu ve bugünkü Batı medeniyetinin İslam medeniyetine çok şey borçlu olduğunu gözler önüne seren bu değerli bilim insanını Türk kamuoyuna tanıtmak amacıyla yapılmıştır.</a:t>
            </a:r>
          </a:p>
        </p:txBody>
      </p:sp>
    </p:spTree>
    <p:extLst>
      <p:ext uri="{BB962C8B-B14F-4D97-AF65-F5344CB8AC3E}">
        <p14:creationId xmlns:p14="http://schemas.microsoft.com/office/powerpoint/2010/main" val="7513882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1698</Words>
  <Application>Microsoft Office PowerPoint</Application>
  <PresentationFormat>Ekran Gösterisi (4:3)</PresentationFormat>
  <Paragraphs>65</Paragraphs>
  <Slides>33</Slides>
  <Notes>6</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PROF. DR. FUAT SEZGİN</vt:lpstr>
      <vt:lpstr>PowerPoint Sunusu</vt:lpstr>
      <vt:lpstr>Prof. Dr. Fuat Sezgin kimdir? </vt:lpstr>
      <vt:lpstr>PowerPoint Sunusu</vt:lpstr>
      <vt:lpstr>PowerPoint Sunusu</vt:lpstr>
      <vt:lpstr>PowerPoint Sunusu</vt:lpstr>
      <vt:lpstr>Darbeden sonra Fuat Sezgin neden Almanya’yı seçtiğini anlatıyor:</vt:lpstr>
      <vt:lpstr>PowerPoint Sunusu</vt:lpstr>
      <vt:lpstr>PowerPoint Sunusu</vt:lpstr>
      <vt:lpstr>6 Ayda Arapçayı Öğreniyor.</vt:lpstr>
      <vt:lpstr>PowerPoint Sunusu</vt:lpstr>
      <vt:lpstr>Bilim Tarihi Sohbetleri kitabında dil öğrenmekle ilgili Fuat Sezgin Hoca’dan birkaç açıklama yer alıyor.</vt:lpstr>
      <vt:lpstr>PowerPoint Sunusu</vt:lpstr>
      <vt:lpstr>PowerPoint Sunusu</vt:lpstr>
      <vt:lpstr>İlk Eser…</vt:lpstr>
      <vt:lpstr>Azim ve kararlılık üzerine bir ders</vt:lpstr>
      <vt:lpstr>PowerPoint Sunusu</vt:lpstr>
      <vt:lpstr>  Bilimler tarihi insanların müşterek mirasıdır. Rönesans’ı doğrudan doğruya Antik çağa bağlayan düşünce yanlıştır.</vt:lpstr>
      <vt:lpstr>PowerPoint Sunusu</vt:lpstr>
      <vt:lpstr>Batı medeniyetinin temelinde Yunan değil İslam medeniyeti vardır.</vt:lpstr>
      <vt:lpstr>İslam, bilime menfaat için değil bilme merakıyla yaklaşmıştır. Biruni gibi çok büyük dehalar yetişmiştir.</vt:lpstr>
      <vt:lpstr>PowerPoint Sunusu</vt:lpstr>
      <vt:lpstr>Müslümanların hadis geleneğinden gelen bir kaynak belirtme anlayışı vardı. Bu anlayış Avrupalılarda yoktu. Çeviri eserlerin üzerine kendi isimlerini yazıyorlardı.</vt:lpstr>
      <vt:lpstr> Frankfurt'ta  İslam-Bilim ve  Teknoloji Müzesi</vt:lpstr>
      <vt:lpstr>İstanbul İslam Bilim ve Teknoloji  Tarihi Müzesi </vt:lpstr>
      <vt:lpstr>Müzeyi kurma nedeni</vt:lpstr>
      <vt:lpstr>PowerPoint Sunusu</vt:lpstr>
      <vt:lpstr>PowerPoint Sunusu</vt:lpstr>
      <vt:lpstr> BİR MEDENİYETİN KAŞİFİ VE TARİHİ UYANIŞIN MİMARI: PROF. DR. FUAT SEZGİN </vt:lpstr>
      <vt:lpstr>PowerPoint Sunusu</vt:lpstr>
      <vt:lpstr>PowerPoint Sunusu</vt:lpstr>
      <vt:lpstr>PowerPoint Sunusu</vt:lpstr>
      <vt:lpstr> TEŞEKKÜRLER…  PROF. DR. FUAT SEZGİN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Özgür</dc:creator>
  <cp:lastModifiedBy>User</cp:lastModifiedBy>
  <cp:revision>39</cp:revision>
  <dcterms:created xsi:type="dcterms:W3CDTF">2018-09-07T14:21:57Z</dcterms:created>
  <dcterms:modified xsi:type="dcterms:W3CDTF">2018-11-27T06:51:13Z</dcterms:modified>
</cp:coreProperties>
</file>