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9" r:id="rId3"/>
    <p:sldId id="283" r:id="rId4"/>
    <p:sldId id="289" r:id="rId5"/>
    <p:sldId id="284" r:id="rId6"/>
    <p:sldId id="267" r:id="rId7"/>
    <p:sldId id="268" r:id="rId8"/>
    <p:sldId id="271" r:id="rId9"/>
    <p:sldId id="261" r:id="rId10"/>
    <p:sldId id="264" r:id="rId11"/>
    <p:sldId id="265" r:id="rId12"/>
    <p:sldId id="262" r:id="rId13"/>
    <p:sldId id="280" r:id="rId14"/>
    <p:sldId id="281" r:id="rId15"/>
    <p:sldId id="291" r:id="rId16"/>
    <p:sldId id="292" r:id="rId17"/>
    <p:sldId id="293" r:id="rId18"/>
    <p:sldId id="290" r:id="rId19"/>
    <p:sldId id="275" r:id="rId20"/>
    <p:sldId id="272" r:id="rId21"/>
    <p:sldId id="276" r:id="rId22"/>
    <p:sldId id="294" r:id="rId23"/>
    <p:sldId id="273" r:id="rId24"/>
    <p:sldId id="282" r:id="rId25"/>
    <p:sldId id="285" r:id="rId26"/>
    <p:sldId id="286" r:id="rId27"/>
    <p:sldId id="274" r:id="rId28"/>
    <p:sldId id="266" r:id="rId29"/>
    <p:sldId id="270" r:id="rId30"/>
    <p:sldId id="278" r:id="rId31"/>
    <p:sldId id="279" r:id="rId32"/>
    <p:sldId id="263" r:id="rId33"/>
    <p:sldId id="287" r:id="rId34"/>
    <p:sldId id="27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24" autoAdjust="0"/>
  </p:normalViewPr>
  <p:slideViewPr>
    <p:cSldViewPr>
      <p:cViewPr>
        <p:scale>
          <a:sx n="96" d="100"/>
          <a:sy n="96" d="100"/>
        </p:scale>
        <p:origin x="-1066" y="-13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5DB0E-5C97-4DB9-A96C-8BCB0FAC3459}" type="datetimeFigureOut">
              <a:rPr lang="tr-TR" smtClean="0"/>
              <a:t>27.11.2018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A0131-7C13-4553-B0B4-9A5A11C70DA9}" type="slidenum">
              <a:rPr lang="tr-TR" smtClean="0"/>
              <a:t>‹#›</a:t>
            </a:fld>
            <a:endParaRPr lang="tr-TR"/>
          </a:p>
        </p:txBody>
      </p:sp>
    </p:spTree>
    <p:extLst>
      <p:ext uri="{BB962C8B-B14F-4D97-AF65-F5344CB8AC3E}">
        <p14:creationId xmlns:p14="http://schemas.microsoft.com/office/powerpoint/2010/main" val="310595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CB1A0131-7C13-4553-B0B4-9A5A11C70DA9}" type="slidenum">
              <a:rPr lang="tr-TR" smtClean="0"/>
              <a:t>2</a:t>
            </a:fld>
            <a:endParaRPr lang="tr-TR"/>
          </a:p>
        </p:txBody>
      </p:sp>
    </p:spTree>
    <p:extLst>
      <p:ext uri="{BB962C8B-B14F-4D97-AF65-F5344CB8AC3E}">
        <p14:creationId xmlns:p14="http://schemas.microsoft.com/office/powerpoint/2010/main" val="256909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CB1A0131-7C13-4553-B0B4-9A5A11C70DA9}" type="slidenum">
              <a:rPr lang="tr-TR" smtClean="0"/>
              <a:t>7</a:t>
            </a:fld>
            <a:endParaRPr lang="tr-TR"/>
          </a:p>
        </p:txBody>
      </p:sp>
    </p:spTree>
    <p:extLst>
      <p:ext uri="{BB962C8B-B14F-4D97-AF65-F5344CB8AC3E}">
        <p14:creationId xmlns:p14="http://schemas.microsoft.com/office/powerpoint/2010/main" val="425885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CB1A0131-7C13-4553-B0B4-9A5A11C70DA9}" type="slidenum">
              <a:rPr lang="tr-TR" smtClean="0"/>
              <a:t>14</a:t>
            </a:fld>
            <a:endParaRPr lang="tr-TR"/>
          </a:p>
        </p:txBody>
      </p:sp>
    </p:spTree>
    <p:extLst>
      <p:ext uri="{BB962C8B-B14F-4D97-AF65-F5344CB8AC3E}">
        <p14:creationId xmlns:p14="http://schemas.microsoft.com/office/powerpoint/2010/main" val="80166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CB1A0131-7C13-4553-B0B4-9A5A11C70DA9}" type="slidenum">
              <a:rPr lang="tr-TR" smtClean="0"/>
              <a:t>21</a:t>
            </a:fld>
            <a:endParaRPr lang="tr-TR"/>
          </a:p>
        </p:txBody>
      </p:sp>
    </p:spTree>
    <p:extLst>
      <p:ext uri="{BB962C8B-B14F-4D97-AF65-F5344CB8AC3E}">
        <p14:creationId xmlns:p14="http://schemas.microsoft.com/office/powerpoint/2010/main" val="90021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CB1A0131-7C13-4553-B0B4-9A5A11C70DA9}" type="slidenum">
              <a:rPr lang="tr-TR" smtClean="0"/>
              <a:t>28</a:t>
            </a:fld>
            <a:endParaRPr lang="tr-TR"/>
          </a:p>
        </p:txBody>
      </p:sp>
    </p:spTree>
    <p:extLst>
      <p:ext uri="{BB962C8B-B14F-4D97-AF65-F5344CB8AC3E}">
        <p14:creationId xmlns:p14="http://schemas.microsoft.com/office/powerpoint/2010/main" val="108056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CB1A0131-7C13-4553-B0B4-9A5A11C70DA9}" type="slidenum">
              <a:rPr lang="tr-TR" smtClean="0"/>
              <a:t>33</a:t>
            </a:fld>
            <a:endParaRPr lang="tr-TR"/>
          </a:p>
        </p:txBody>
      </p:sp>
    </p:spTree>
    <p:extLst>
      <p:ext uri="{BB962C8B-B14F-4D97-AF65-F5344CB8AC3E}">
        <p14:creationId xmlns:p14="http://schemas.microsoft.com/office/powerpoint/2010/main" val="381598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27.11.2018</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27.11.2018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27.11.2018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27.11.2018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27.11.2018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27.11.2018</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57200" y="0"/>
            <a:ext cx="8229600" cy="2204864"/>
          </a:xfrm>
        </p:spPr>
        <p:txBody>
          <a:bodyPr>
            <a:noAutofit/>
          </a:bodyPr>
          <a:lstStyle/>
          <a:p>
            <a:r>
              <a:rPr lang="tr-TR" sz="3600" dirty="0" smtClean="0">
                <a:latin typeface="Times New Roman" panose="02020603050405020304" pitchFamily="18" charset="0"/>
                <a:cs typeface="Times New Roman" panose="02020603050405020304" pitchFamily="18" charset="0"/>
              </a:rPr>
              <a:t>Etimesgut  Atatürk İlkokulu </a:t>
            </a:r>
            <a:br>
              <a:rPr lang="tr-TR" sz="3600" dirty="0" smtClean="0">
                <a:latin typeface="Times New Roman" panose="02020603050405020304" pitchFamily="18" charset="0"/>
                <a:cs typeface="Times New Roman" panose="02020603050405020304" pitchFamily="18" charset="0"/>
              </a:rPr>
            </a:br>
            <a:r>
              <a:rPr lang="tr-TR" sz="3600" dirty="0" smtClean="0">
                <a:latin typeface="Times New Roman" panose="02020603050405020304" pitchFamily="18" charset="0"/>
                <a:cs typeface="Times New Roman" panose="02020603050405020304" pitchFamily="18" charset="0"/>
              </a:rPr>
              <a:t>Prof. Dr. Fuat SEZGİN</a:t>
            </a:r>
            <a:br>
              <a:rPr lang="tr-TR" sz="3600" dirty="0" smtClean="0">
                <a:latin typeface="Times New Roman" panose="02020603050405020304" pitchFamily="18" charset="0"/>
                <a:cs typeface="Times New Roman" panose="02020603050405020304" pitchFamily="18" charset="0"/>
              </a:rPr>
            </a:br>
            <a:r>
              <a:rPr lang="tr-TR" sz="3600" i="1" dirty="0" smtClean="0">
                <a:latin typeface="Times New Roman" panose="02020603050405020304" pitchFamily="18" charset="0"/>
                <a:cs typeface="Times New Roman" panose="02020603050405020304" pitchFamily="18" charset="0"/>
              </a:rPr>
              <a:t>Bilim Tarihi Sohbetleri </a:t>
            </a:r>
            <a:br>
              <a:rPr lang="tr-TR" sz="3600" i="1" dirty="0" smtClean="0">
                <a:latin typeface="Times New Roman" panose="02020603050405020304" pitchFamily="18" charset="0"/>
                <a:cs typeface="Times New Roman" panose="02020603050405020304" pitchFamily="18" charset="0"/>
              </a:rPr>
            </a:br>
            <a:r>
              <a:rPr lang="tr-TR" sz="3600" dirty="0" smtClean="0">
                <a:latin typeface="Times New Roman" panose="02020603050405020304" pitchFamily="18" charset="0"/>
                <a:cs typeface="Times New Roman" panose="02020603050405020304" pitchFamily="18" charset="0"/>
              </a:rPr>
              <a:t>Kitap İncelemesi</a:t>
            </a:r>
            <a:endParaRPr lang="tr-TR" sz="3600" dirty="0">
              <a:latin typeface="Times New Roman" panose="02020603050405020304" pitchFamily="18" charset="0"/>
              <a:cs typeface="Times New Roman" panose="02020603050405020304" pitchFamily="18" charset="0"/>
            </a:endParaRPr>
          </a:p>
        </p:txBody>
      </p:sp>
      <p:pic>
        <p:nvPicPr>
          <p:cNvPr id="11" name="İçerik Yer Tutucusu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27784" y="2204864"/>
            <a:ext cx="3898776" cy="4225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327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p:cNvSpPr>
            <a:spLocks noGrp="1"/>
          </p:cNvSpPr>
          <p:nvPr>
            <p:ph type="body" idx="1"/>
          </p:nvPr>
        </p:nvSpPr>
        <p:spPr>
          <a:xfrm>
            <a:off x="323528" y="404664"/>
            <a:ext cx="4040188" cy="639762"/>
          </a:xfrm>
        </p:spPr>
        <p:txBody>
          <a:bodyPr/>
          <a:lstStyle/>
          <a:p>
            <a:r>
              <a:rPr lang="tr-TR" dirty="0" smtClean="0"/>
              <a:t>El Me’ </a:t>
            </a:r>
            <a:r>
              <a:rPr lang="tr-TR" dirty="0" err="1" smtClean="0"/>
              <a:t>mun</a:t>
            </a:r>
            <a:r>
              <a:rPr lang="tr-TR" dirty="0" smtClean="0"/>
              <a:t> Dönemi 9. yy</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603" y="1340768"/>
            <a:ext cx="3975381" cy="4785395"/>
          </a:xfrm>
        </p:spPr>
      </p:pic>
      <p:sp>
        <p:nvSpPr>
          <p:cNvPr id="9" name="Metin Yer Tutucusu 8"/>
          <p:cNvSpPr>
            <a:spLocks noGrp="1"/>
          </p:cNvSpPr>
          <p:nvPr>
            <p:ph type="body" sz="quarter" idx="3"/>
          </p:nvPr>
        </p:nvSpPr>
        <p:spPr>
          <a:xfrm>
            <a:off x="4499992" y="404664"/>
            <a:ext cx="4041775" cy="639762"/>
          </a:xfrm>
        </p:spPr>
        <p:txBody>
          <a:bodyPr/>
          <a:lstStyle/>
          <a:p>
            <a:r>
              <a:rPr lang="tr-TR" dirty="0" smtClean="0"/>
              <a:t>12. Yy El </a:t>
            </a:r>
            <a:r>
              <a:rPr lang="tr-TR" dirty="0" err="1" smtClean="0"/>
              <a:t>İdrisi</a:t>
            </a:r>
            <a:endParaRPr lang="tr-TR" dirty="0"/>
          </a:p>
        </p:txBody>
      </p:sp>
      <p:pic>
        <p:nvPicPr>
          <p:cNvPr id="6" name="İçerik Yer Tutucusu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1340768"/>
            <a:ext cx="4041775" cy="4781647"/>
          </a:xfrm>
        </p:spPr>
      </p:pic>
    </p:spTree>
    <p:extLst>
      <p:ext uri="{BB962C8B-B14F-4D97-AF65-F5344CB8AC3E}">
        <p14:creationId xmlns:p14="http://schemas.microsoft.com/office/powerpoint/2010/main" val="187166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608512"/>
          </a:xfrm>
        </p:spPr>
        <p:txBody>
          <a:bodyPr anchor="ctr"/>
          <a:lstStyle/>
          <a:p>
            <a:pPr algn="just"/>
            <a:r>
              <a:rPr lang="tr-TR" dirty="0" smtClean="0">
                <a:latin typeface="Times New Roman" panose="02020603050405020304" pitchFamily="18" charset="0"/>
                <a:cs typeface="Times New Roman" panose="02020603050405020304" pitchFamily="18" charset="0"/>
              </a:rPr>
              <a:t>Bu haritanın </a:t>
            </a:r>
            <a:r>
              <a:rPr lang="tr-TR" dirty="0" err="1" smtClean="0">
                <a:latin typeface="Times New Roman" panose="02020603050405020304" pitchFamily="18" charset="0"/>
                <a:cs typeface="Times New Roman" panose="02020603050405020304" pitchFamily="18" charset="0"/>
              </a:rPr>
              <a:t>Marinos</a:t>
            </a:r>
            <a:r>
              <a:rPr lang="tr-TR" dirty="0" smtClean="0">
                <a:latin typeface="Times New Roman" panose="02020603050405020304" pitchFamily="18" charset="0"/>
                <a:cs typeface="Times New Roman" panose="02020603050405020304" pitchFamily="18" charset="0"/>
              </a:rPr>
              <a:t>’ un haritasından farkı;</a:t>
            </a:r>
          </a:p>
          <a:p>
            <a:pPr marL="0" indent="0" algn="just">
              <a:buNone/>
            </a:pPr>
            <a:r>
              <a:rPr lang="tr-TR" dirty="0" err="1" smtClean="0">
                <a:latin typeface="Times New Roman" panose="02020603050405020304" pitchFamily="18" charset="0"/>
                <a:cs typeface="Times New Roman" panose="02020603050405020304" pitchFamily="18" charset="0"/>
              </a:rPr>
              <a:t>Marinos</a:t>
            </a:r>
            <a:r>
              <a:rPr lang="tr-TR" dirty="0" smtClean="0">
                <a:latin typeface="Times New Roman" panose="02020603050405020304" pitchFamily="18" charset="0"/>
                <a:cs typeface="Times New Roman" panose="02020603050405020304" pitchFamily="18" charset="0"/>
              </a:rPr>
              <a:t> okyanusları bir göl olarak göstermiştir. Ona göre karalar okyanusları çevrelemektedir.</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r>
              <a:rPr lang="tr-TR" dirty="0" smtClean="0">
                <a:latin typeface="Times New Roman" panose="02020603050405020304" pitchFamily="18" charset="0"/>
                <a:cs typeface="Times New Roman" panose="02020603050405020304" pitchFamily="18" charset="0"/>
              </a:rPr>
              <a:t>Fuat Hoca Müslümanların; Güney Amerika’ </a:t>
            </a:r>
            <a:r>
              <a:rPr lang="tr-TR" dirty="0" err="1" smtClean="0">
                <a:latin typeface="Times New Roman" panose="02020603050405020304" pitchFamily="18" charset="0"/>
                <a:cs typeface="Times New Roman" panose="02020603050405020304" pitchFamily="18" charset="0"/>
              </a:rPr>
              <a:t>nın</a:t>
            </a:r>
            <a:r>
              <a:rPr lang="tr-TR" dirty="0" smtClean="0">
                <a:latin typeface="Times New Roman" panose="02020603050405020304" pitchFamily="18" charset="0"/>
                <a:cs typeface="Times New Roman" panose="02020603050405020304" pitchFamily="18" charset="0"/>
              </a:rPr>
              <a:t>, Brezilya’ </a:t>
            </a:r>
            <a:r>
              <a:rPr lang="tr-TR" dirty="0" err="1" smtClean="0">
                <a:latin typeface="Times New Roman" panose="02020603050405020304" pitchFamily="18" charset="0"/>
                <a:cs typeface="Times New Roman" panose="02020603050405020304" pitchFamily="18" charset="0"/>
              </a:rPr>
              <a:t>nın</a:t>
            </a:r>
            <a:r>
              <a:rPr lang="tr-TR" dirty="0" smtClean="0">
                <a:latin typeface="Times New Roman" panose="02020603050405020304" pitchFamily="18" charset="0"/>
                <a:cs typeface="Times New Roman" panose="02020603050405020304" pitchFamily="18" charset="0"/>
              </a:rPr>
              <a:t> haritasının bir kısmını yaptıkları neticesine varıyor. Şu an bunun ispatına çalışıyor.</a:t>
            </a:r>
          </a:p>
        </p:txBody>
      </p:sp>
    </p:spTree>
    <p:extLst>
      <p:ext uri="{BB962C8B-B14F-4D97-AF65-F5344CB8AC3E}">
        <p14:creationId xmlns:p14="http://schemas.microsoft.com/office/powerpoint/2010/main" val="75003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Piri Reis’ in Haritası</a:t>
            </a:r>
            <a:endParaRPr lang="tr-TR" dirty="0"/>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00808"/>
            <a:ext cx="8064896" cy="4320480"/>
          </a:xfrm>
        </p:spPr>
      </p:pic>
    </p:spTree>
    <p:extLst>
      <p:ext uri="{BB962C8B-B14F-4D97-AF65-F5344CB8AC3E}">
        <p14:creationId xmlns:p14="http://schemas.microsoft.com/office/powerpoint/2010/main" val="3673642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457200" y="908720"/>
            <a:ext cx="8229600" cy="5217443"/>
          </a:xfrm>
          <a:solidFill>
            <a:schemeClr val="accent3">
              <a:lumMod val="40000"/>
              <a:lumOff val="60000"/>
            </a:schemeClr>
          </a:solidFill>
          <a:ln>
            <a:solidFill>
              <a:schemeClr val="tx1"/>
            </a:solidFill>
            <a:prstDash val="dashDot"/>
          </a:ln>
        </p:spPr>
        <p:txBody>
          <a:bodyPr anchor="ctr">
            <a:normAutofit fontScale="92500" lnSpcReduction="10000"/>
          </a:bodyPr>
          <a:lstStyle/>
          <a:p>
            <a:pPr algn="just"/>
            <a:r>
              <a:rPr lang="tr-TR" dirty="0" smtClean="0">
                <a:latin typeface="Times New Roman" panose="02020603050405020304" pitchFamily="18" charset="0"/>
                <a:cs typeface="Times New Roman" panose="02020603050405020304" pitchFamily="18" charset="0"/>
              </a:rPr>
              <a:t>Oryantalistlere göre  bu harita Piri Reis dayısı Kemal Reis bir İspanyol gemisini ele geçiriyor. Gemide bulunan esirlerden bir tanesinin elinde bu harita varmış. Bu harita </a:t>
            </a:r>
            <a:r>
              <a:rPr lang="tr-TR" dirty="0" err="1" smtClean="0">
                <a:latin typeface="Times New Roman" panose="02020603050405020304" pitchFamily="18" charset="0"/>
                <a:cs typeface="Times New Roman" panose="02020603050405020304" pitchFamily="18" charset="0"/>
              </a:rPr>
              <a:t>Kristof</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Kolomb</a:t>
            </a:r>
            <a:r>
              <a:rPr lang="tr-TR" dirty="0" smtClean="0">
                <a:latin typeface="Times New Roman" panose="02020603050405020304" pitchFamily="18" charset="0"/>
                <a:cs typeface="Times New Roman" panose="02020603050405020304" pitchFamily="18" charset="0"/>
              </a:rPr>
              <a:t>’ un haritasıymış.</a:t>
            </a:r>
          </a:p>
          <a:p>
            <a:pPr algn="just"/>
            <a:r>
              <a:rPr lang="tr-TR" dirty="0" smtClean="0">
                <a:latin typeface="Times New Roman" panose="02020603050405020304" pitchFamily="18" charset="0"/>
                <a:cs typeface="Times New Roman" panose="02020603050405020304" pitchFamily="18" charset="0"/>
              </a:rPr>
              <a:t>Fuat Hoca bunu kabul etmiyor.  15 yy’ </a:t>
            </a:r>
            <a:r>
              <a:rPr lang="tr-TR" dirty="0" err="1" smtClean="0">
                <a:latin typeface="Times New Roman" panose="02020603050405020304" pitchFamily="18" charset="0"/>
                <a:cs typeface="Times New Roman" panose="02020603050405020304" pitchFamily="18" charset="0"/>
              </a:rPr>
              <a:t>ın</a:t>
            </a:r>
            <a:r>
              <a:rPr lang="tr-TR" dirty="0" smtClean="0">
                <a:latin typeface="Times New Roman" panose="02020603050405020304" pitchFamily="18" charset="0"/>
                <a:cs typeface="Times New Roman" panose="02020603050405020304" pitchFamily="18" charset="0"/>
              </a:rPr>
              <a:t> başlarında Arap alfabesiyle yazılmış coğrafi bir harita ulaşıyor İtalya’ ya. Bu harita da Amerika’ </a:t>
            </a:r>
            <a:r>
              <a:rPr lang="tr-TR" dirty="0" err="1" smtClean="0">
                <a:latin typeface="Times New Roman" panose="02020603050405020304" pitchFamily="18" charset="0"/>
                <a:cs typeface="Times New Roman" panose="02020603050405020304" pitchFamily="18" charset="0"/>
              </a:rPr>
              <a:t>nın</a:t>
            </a:r>
            <a:r>
              <a:rPr lang="tr-TR" dirty="0" smtClean="0">
                <a:latin typeface="Times New Roman" panose="02020603050405020304" pitchFamily="18" charset="0"/>
                <a:cs typeface="Times New Roman" panose="02020603050405020304" pitchFamily="18" charset="0"/>
              </a:rPr>
              <a:t> doğu tarafı gösterilmekteydi. İtalyanlar bu haritanın İtalyanca kopyasını Portekizlilere gönderiyor. Portekizlilerinde birkaç ilavesiyle bu harita Piri Reis’ in eline geçiyor.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15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dirty="0" smtClean="0"/>
              <a:t>Piri Reis’ in Haritası Nereyi Gösteriyor?</a:t>
            </a:r>
            <a:endParaRPr lang="tr-TR" dirty="0"/>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022002"/>
            <a:ext cx="7848871" cy="4525963"/>
          </a:xfrm>
        </p:spPr>
      </p:pic>
      <p:sp>
        <p:nvSpPr>
          <p:cNvPr id="5" name="İkizkenar Üçgen 4"/>
          <p:cNvSpPr/>
          <p:nvPr/>
        </p:nvSpPr>
        <p:spPr>
          <a:xfrm>
            <a:off x="1331640" y="2924944"/>
            <a:ext cx="1656184" cy="1224136"/>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6" name="İkizkenar Üçgen 5"/>
          <p:cNvSpPr/>
          <p:nvPr/>
        </p:nvSpPr>
        <p:spPr>
          <a:xfrm>
            <a:off x="3275856" y="5085184"/>
            <a:ext cx="2304256" cy="1584176"/>
          </a:xfrm>
          <a:prstGeom prst="triangle">
            <a:avLst/>
          </a:prstGeom>
          <a:blipFill>
            <a:blip r:embed="rId4"/>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19434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a:bodyPr>
          <a:lstStyle/>
          <a:p>
            <a:r>
              <a:rPr lang="tr-TR" sz="3600" dirty="0" smtClean="0"/>
              <a:t>Amerika’ </a:t>
            </a:r>
            <a:r>
              <a:rPr lang="tr-TR" sz="3600" dirty="0" err="1" smtClean="0"/>
              <a:t>yı</a:t>
            </a:r>
            <a:r>
              <a:rPr lang="tr-TR" sz="3600" dirty="0" smtClean="0"/>
              <a:t> Gösteren Diğer Haritalar</a:t>
            </a:r>
            <a:endParaRPr lang="tr-TR" sz="36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96752"/>
            <a:ext cx="8496944" cy="5373216"/>
          </a:xfrm>
        </p:spPr>
      </p:pic>
    </p:spTree>
    <p:extLst>
      <p:ext uri="{BB962C8B-B14F-4D97-AF65-F5344CB8AC3E}">
        <p14:creationId xmlns:p14="http://schemas.microsoft.com/office/powerpoint/2010/main" val="134522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8424936" cy="6120680"/>
          </a:xfrm>
        </p:spPr>
      </p:pic>
    </p:spTree>
    <p:extLst>
      <p:ext uri="{BB962C8B-B14F-4D97-AF65-F5344CB8AC3E}">
        <p14:creationId xmlns:p14="http://schemas.microsoft.com/office/powerpoint/2010/main" val="2706661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dirty="0" smtClean="0"/>
              <a:t>Piri Reis’ in </a:t>
            </a:r>
            <a:r>
              <a:rPr lang="tr-TR" dirty="0" err="1" smtClean="0"/>
              <a:t>Kitab</a:t>
            </a:r>
            <a:r>
              <a:rPr lang="tr-TR" dirty="0" smtClean="0"/>
              <a:t>-ı Bahriye’ de Ortaya Koyduğu Haritalar</a:t>
            </a:r>
            <a:endParaRPr lang="tr-TR" dirty="0"/>
          </a:p>
        </p:txBody>
      </p:sp>
      <p:pic>
        <p:nvPicPr>
          <p:cNvPr id="7" name="İçerik Yer Tutucus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28800"/>
            <a:ext cx="4038600" cy="4896544"/>
          </a:xfrm>
        </p:spPr>
      </p:pic>
      <p:pic>
        <p:nvPicPr>
          <p:cNvPr id="8" name="İçerik Yer Tutucus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28800"/>
            <a:ext cx="4038600" cy="4824536"/>
          </a:xfrm>
        </p:spPr>
      </p:pic>
    </p:spTree>
    <p:extLst>
      <p:ext uri="{BB962C8B-B14F-4D97-AF65-F5344CB8AC3E}">
        <p14:creationId xmlns:p14="http://schemas.microsoft.com/office/powerpoint/2010/main" val="3890162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060848"/>
            <a:ext cx="8568951" cy="4493021"/>
          </a:xfrm>
        </p:spPr>
        <p:txBody>
          <a:bodyPr>
            <a:noAutofit/>
          </a:bodyPr>
          <a:lstStyle/>
          <a:p>
            <a:pPr algn="just"/>
            <a:r>
              <a:rPr lang="tr-TR" dirty="0" smtClean="0">
                <a:latin typeface="Times New Roman" panose="02020603050405020304" pitchFamily="18" charset="0"/>
                <a:cs typeface="Times New Roman" panose="02020603050405020304" pitchFamily="18" charset="0"/>
              </a:rPr>
              <a:t>Müslümanların kaynak vermediğini belirten oryantalistlere Fuat Hoca Latin dünyasında 16. yüzyıla kadar kaynak verme mefhumu olmadığını belirtiyor. Müslümanlardan çevirdikleri kitapların üzerine kendi isimlerini koyuyorlar. </a:t>
            </a:r>
          </a:p>
          <a:p>
            <a:pPr algn="just"/>
            <a:r>
              <a:rPr lang="tr-TR" dirty="0" smtClean="0">
                <a:latin typeface="Times New Roman" panose="02020603050405020304" pitchFamily="18" charset="0"/>
                <a:cs typeface="Times New Roman" panose="02020603050405020304" pitchFamily="18" charset="0"/>
              </a:rPr>
              <a:t>Mesela, Galen’ in kendi adıyla göze dair bir kitabı var. Yahudi kökenli bir Alman bilgin bu kitabın </a:t>
            </a:r>
            <a:r>
              <a:rPr lang="tr-TR" dirty="0" err="1" smtClean="0">
                <a:latin typeface="Times New Roman" panose="02020603050405020304" pitchFamily="18" charset="0"/>
                <a:cs typeface="Times New Roman" panose="02020603050405020304" pitchFamily="18" charset="0"/>
              </a:rPr>
              <a:t>Huneyn</a:t>
            </a:r>
            <a:r>
              <a:rPr lang="tr-TR" dirty="0" smtClean="0">
                <a:latin typeface="Times New Roman" panose="02020603050405020304" pitchFamily="18" charset="0"/>
                <a:cs typeface="Times New Roman" panose="02020603050405020304" pitchFamily="18" charset="0"/>
              </a:rPr>
              <a:t> bin </a:t>
            </a:r>
            <a:r>
              <a:rPr lang="tr-TR" dirty="0" err="1" smtClean="0">
                <a:latin typeface="Times New Roman" panose="02020603050405020304" pitchFamily="18" charset="0"/>
                <a:cs typeface="Times New Roman" panose="02020603050405020304" pitchFamily="18" charset="0"/>
              </a:rPr>
              <a:t>İskak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ın</a:t>
            </a:r>
            <a:r>
              <a:rPr lang="tr-TR" dirty="0" smtClean="0">
                <a:latin typeface="Times New Roman" panose="02020603050405020304" pitchFamily="18" charset="0"/>
                <a:cs typeface="Times New Roman" panose="02020603050405020304" pitchFamily="18" charset="0"/>
              </a:rPr>
              <a:t> kitabının tercümesi olduğunu keşfetti.</a:t>
            </a:r>
          </a:p>
          <a:p>
            <a:pPr algn="just"/>
            <a:r>
              <a:rPr lang="tr-TR" dirty="0" smtClean="0">
                <a:latin typeface="Times New Roman" panose="02020603050405020304" pitchFamily="18" charset="0"/>
                <a:cs typeface="Times New Roman" panose="02020603050405020304" pitchFamily="18" charset="0"/>
              </a:rPr>
              <a:t>Yine </a:t>
            </a:r>
            <a:r>
              <a:rPr lang="tr-TR" dirty="0" err="1" smtClean="0">
                <a:latin typeface="Times New Roman" panose="02020603050405020304" pitchFamily="18" charset="0"/>
                <a:cs typeface="Times New Roman" panose="02020603050405020304" pitchFamily="18" charset="0"/>
              </a:rPr>
              <a:t>İbn</a:t>
            </a:r>
            <a:r>
              <a:rPr lang="tr-TR" dirty="0" smtClean="0">
                <a:latin typeface="Times New Roman" panose="02020603050405020304" pitchFamily="18" charset="0"/>
                <a:cs typeface="Times New Roman" panose="02020603050405020304" pitchFamily="18" charset="0"/>
              </a:rPr>
              <a:t>-i Sina’ </a:t>
            </a:r>
            <a:r>
              <a:rPr lang="tr-TR" dirty="0" err="1" smtClean="0">
                <a:latin typeface="Times New Roman" panose="02020603050405020304" pitchFamily="18" charset="0"/>
                <a:cs typeface="Times New Roman" panose="02020603050405020304" pitchFamily="18" charset="0"/>
              </a:rPr>
              <a:t>nın</a:t>
            </a:r>
            <a:r>
              <a:rPr lang="tr-TR" dirty="0" smtClean="0">
                <a:latin typeface="Times New Roman" panose="02020603050405020304" pitchFamily="18" charset="0"/>
                <a:cs typeface="Times New Roman" panose="02020603050405020304" pitchFamily="18" charset="0"/>
              </a:rPr>
              <a:t> taşlara dair kitabını Aristo’ ya mal etmişler. Bunu 1928 </a:t>
            </a:r>
            <a:r>
              <a:rPr lang="tr-TR" dirty="0" err="1" smtClean="0">
                <a:latin typeface="Times New Roman" panose="02020603050405020304" pitchFamily="18" charset="0"/>
                <a:cs typeface="Times New Roman" panose="02020603050405020304" pitchFamily="18" charset="0"/>
              </a:rPr>
              <a:t>Holmyard</a:t>
            </a:r>
            <a:r>
              <a:rPr lang="tr-TR" dirty="0" smtClean="0">
                <a:latin typeface="Times New Roman" panose="02020603050405020304" pitchFamily="18" charset="0"/>
                <a:cs typeface="Times New Roman" panose="02020603050405020304" pitchFamily="18" charset="0"/>
              </a:rPr>
              <a:t> denilen bir İngiliz tespit ediyor. Bakıyor ki kitap </a:t>
            </a:r>
            <a:r>
              <a:rPr lang="tr-TR" i="1" dirty="0" err="1" smtClean="0">
                <a:latin typeface="Times New Roman" panose="02020603050405020304" pitchFamily="18" charset="0"/>
                <a:cs typeface="Times New Roman" panose="02020603050405020304" pitchFamily="18" charset="0"/>
              </a:rPr>
              <a:t>İbn</a:t>
            </a:r>
            <a:r>
              <a:rPr lang="tr-TR" i="1" dirty="0" smtClean="0">
                <a:latin typeface="Times New Roman" panose="02020603050405020304" pitchFamily="18" charset="0"/>
                <a:cs typeface="Times New Roman" panose="02020603050405020304" pitchFamily="18" charset="0"/>
              </a:rPr>
              <a:t>-i Sina’nın </a:t>
            </a:r>
            <a:r>
              <a:rPr lang="tr-TR" i="1" dirty="0" err="1" smtClean="0">
                <a:latin typeface="Times New Roman" panose="02020603050405020304" pitchFamily="18" charset="0"/>
                <a:cs typeface="Times New Roman" panose="02020603050405020304" pitchFamily="18" charset="0"/>
              </a:rPr>
              <a:t>Kitab</a:t>
            </a:r>
            <a:r>
              <a:rPr lang="tr-TR" i="1" dirty="0" smtClean="0">
                <a:latin typeface="Times New Roman" panose="02020603050405020304" pitchFamily="18" charset="0"/>
                <a:cs typeface="Times New Roman" panose="02020603050405020304" pitchFamily="18" charset="0"/>
              </a:rPr>
              <a:t>-ı Şifa’ sının taşlara ayrılan kısmı. Yani bu kitap 1928 yılına kadar Avrupa’ da Aristo’ </a:t>
            </a:r>
            <a:r>
              <a:rPr lang="tr-TR" i="1" dirty="0" err="1" smtClean="0">
                <a:latin typeface="Times New Roman" panose="02020603050405020304" pitchFamily="18" charset="0"/>
                <a:cs typeface="Times New Roman" panose="02020603050405020304" pitchFamily="18" charset="0"/>
              </a:rPr>
              <a:t>nun</a:t>
            </a:r>
            <a:r>
              <a:rPr lang="tr-TR" i="1" dirty="0" smtClean="0">
                <a:latin typeface="Times New Roman" panose="02020603050405020304" pitchFamily="18" charset="0"/>
                <a:cs typeface="Times New Roman" panose="02020603050405020304" pitchFamily="18" charset="0"/>
              </a:rPr>
              <a:t> adı altında dolaşıyor.</a:t>
            </a:r>
            <a:endParaRPr lang="tr-TR" dirty="0" smtClean="0">
              <a:latin typeface="Times New Roman" panose="02020603050405020304" pitchFamily="18" charset="0"/>
              <a:cs typeface="Times New Roman" panose="02020603050405020304" pitchFamily="18" charset="0"/>
            </a:endParaRPr>
          </a:p>
        </p:txBody>
      </p:sp>
      <p:sp>
        <p:nvSpPr>
          <p:cNvPr id="2" name="Başlık 1"/>
          <p:cNvSpPr>
            <a:spLocks noGrp="1"/>
          </p:cNvSpPr>
          <p:nvPr>
            <p:ph type="title"/>
          </p:nvPr>
        </p:nvSpPr>
        <p:spPr>
          <a:xfrm>
            <a:off x="683568" y="260648"/>
            <a:ext cx="7756263" cy="1224136"/>
          </a:xfrm>
        </p:spPr>
        <p:txBody>
          <a:bodyPr>
            <a:normAutofit fontScale="90000"/>
          </a:bodyPr>
          <a:lstStyle/>
          <a:p>
            <a:r>
              <a:rPr lang="tr-TR" dirty="0" smtClean="0"/>
              <a:t>Müslümanlarda Bilime ve Bilimsel Yönteme Bakış</a:t>
            </a:r>
            <a:endParaRPr lang="tr-TR" dirty="0"/>
          </a:p>
        </p:txBody>
      </p:sp>
    </p:spTree>
    <p:extLst>
      <p:ext uri="{BB962C8B-B14F-4D97-AF65-F5344CB8AC3E}">
        <p14:creationId xmlns:p14="http://schemas.microsoft.com/office/powerpoint/2010/main" val="3026367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a:solidFill>
            <a:schemeClr val="accent2">
              <a:lumMod val="20000"/>
              <a:lumOff val="80000"/>
            </a:schemeClr>
          </a:solidFill>
        </p:spPr>
        <p:txBody>
          <a:bodyPr anchor="ctr"/>
          <a:lstStyle/>
          <a:p>
            <a:pPr algn="just"/>
            <a:r>
              <a:rPr lang="tr-TR" dirty="0" smtClean="0">
                <a:latin typeface="Times New Roman" panose="02020603050405020304" pitchFamily="18" charset="0"/>
                <a:cs typeface="Times New Roman" panose="02020603050405020304" pitchFamily="18" charset="0"/>
              </a:rPr>
              <a:t>Alman alim </a:t>
            </a:r>
            <a:r>
              <a:rPr lang="tr-TR" dirty="0" err="1" smtClean="0">
                <a:latin typeface="Times New Roman" panose="02020603050405020304" pitchFamily="18" charset="0"/>
                <a:cs typeface="Times New Roman" panose="02020603050405020304" pitchFamily="18" charset="0"/>
              </a:rPr>
              <a:t>Wiedemann</a:t>
            </a:r>
            <a:r>
              <a:rPr lang="tr-TR" dirty="0" smtClean="0">
                <a:latin typeface="Times New Roman" panose="02020603050405020304" pitchFamily="18" charset="0"/>
                <a:cs typeface="Times New Roman" panose="02020603050405020304" pitchFamily="18" charset="0"/>
              </a:rPr>
              <a:t> 1917’ de </a:t>
            </a:r>
            <a:r>
              <a:rPr lang="tr-TR" u="sng" dirty="0" smtClean="0">
                <a:latin typeface="Times New Roman" panose="02020603050405020304" pitchFamily="18" charset="0"/>
                <a:cs typeface="Times New Roman" panose="02020603050405020304" pitchFamily="18" charset="0"/>
              </a:rPr>
              <a:t>Müslümanların Bilim Tarihindeki Yeri </a:t>
            </a:r>
            <a:r>
              <a:rPr lang="tr-TR" dirty="0" smtClean="0">
                <a:latin typeface="Times New Roman" panose="02020603050405020304" pitchFamily="18" charset="0"/>
                <a:cs typeface="Times New Roman" panose="02020603050405020304" pitchFamily="18" charset="0"/>
              </a:rPr>
              <a:t>adlı konferansta; </a:t>
            </a:r>
            <a:r>
              <a:rPr lang="tr-TR" i="1" dirty="0" smtClean="0">
                <a:latin typeface="Times New Roman" panose="02020603050405020304" pitchFamily="18" charset="0"/>
                <a:cs typeface="Times New Roman" panose="02020603050405020304" pitchFamily="18" charset="0"/>
              </a:rPr>
              <a:t>Yunanlıları okuduğu zaman aletlerinin nasıl ortaya çıktığını kolay kolay anlayamıyorsunuz, kendinizi zorluyorsunuz. Fakat Müslümanlara gelince Müslümanlar merhale </a:t>
            </a:r>
            <a:r>
              <a:rPr lang="tr-TR" i="1" dirty="0" err="1" smtClean="0">
                <a:latin typeface="Times New Roman" panose="02020603050405020304" pitchFamily="18" charset="0"/>
                <a:cs typeface="Times New Roman" panose="02020603050405020304" pitchFamily="18" charset="0"/>
              </a:rPr>
              <a:t>merhale</a:t>
            </a:r>
            <a:r>
              <a:rPr lang="tr-TR" i="1" dirty="0" smtClean="0">
                <a:latin typeface="Times New Roman" panose="02020603050405020304" pitchFamily="18" charset="0"/>
                <a:cs typeface="Times New Roman" panose="02020603050405020304" pitchFamily="18" charset="0"/>
              </a:rPr>
              <a:t> veriyorlar ve onların heyecanlarını, duydukları sevinci bile hissedebiliyorsunuz.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56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Sizde neler çağrıştırıyor?</a:t>
            </a:r>
            <a:endParaRPr lang="tr-TR" dirty="0"/>
          </a:p>
        </p:txBody>
      </p:sp>
      <p:sp>
        <p:nvSpPr>
          <p:cNvPr id="3" name="İçerik Yer Tutucusu 2"/>
          <p:cNvSpPr>
            <a:spLocks noGrp="1"/>
          </p:cNvSpPr>
          <p:nvPr>
            <p:ph sz="half" idx="1"/>
          </p:nvPr>
        </p:nvSpPr>
        <p:spPr/>
        <p:txBody>
          <a:bodyPr>
            <a:normAutofit/>
          </a:bodyPr>
          <a:lstStyle/>
          <a:p>
            <a:pPr marL="514350" indent="-514350">
              <a:buFont typeface="+mj-lt"/>
              <a:buAutoNum type="arabicPeriod"/>
            </a:pPr>
            <a:r>
              <a:rPr lang="tr-TR" dirty="0"/>
              <a:t>Sabuncuoğlu Şerafettin</a:t>
            </a:r>
          </a:p>
          <a:p>
            <a:pPr marL="514350" indent="-514350">
              <a:buFont typeface="+mj-lt"/>
              <a:buAutoNum type="arabicPeriod"/>
            </a:pPr>
            <a:r>
              <a:rPr lang="tr-TR" dirty="0" err="1" smtClean="0"/>
              <a:t>İbn-ül</a:t>
            </a:r>
            <a:r>
              <a:rPr lang="tr-TR" dirty="0" smtClean="0"/>
              <a:t> </a:t>
            </a:r>
            <a:r>
              <a:rPr lang="tr-TR" dirty="0" err="1" smtClean="0"/>
              <a:t>Heysem</a:t>
            </a:r>
            <a:endParaRPr lang="tr-TR" dirty="0" smtClean="0"/>
          </a:p>
          <a:p>
            <a:pPr marL="514350" indent="-514350">
              <a:buFont typeface="+mj-lt"/>
              <a:buAutoNum type="arabicPeriod"/>
            </a:pPr>
            <a:r>
              <a:rPr lang="tr-TR" dirty="0" err="1" smtClean="0"/>
              <a:t>İbn</a:t>
            </a:r>
            <a:r>
              <a:rPr lang="tr-TR" dirty="0" smtClean="0"/>
              <a:t> et Tilmiz</a:t>
            </a:r>
          </a:p>
          <a:p>
            <a:pPr marL="514350" indent="-514350">
              <a:buFont typeface="+mj-lt"/>
              <a:buAutoNum type="arabicPeriod"/>
            </a:pPr>
            <a:r>
              <a:rPr lang="tr-TR" dirty="0" smtClean="0"/>
              <a:t>Ebu Cafer el Hakan</a:t>
            </a:r>
          </a:p>
          <a:p>
            <a:pPr marL="514350" indent="-514350">
              <a:buFont typeface="+mj-lt"/>
              <a:buAutoNum type="arabicPeriod"/>
            </a:pPr>
            <a:r>
              <a:rPr lang="tr-TR" dirty="0" smtClean="0"/>
              <a:t>Hüseyin El </a:t>
            </a:r>
            <a:r>
              <a:rPr lang="tr-TR" dirty="0" err="1" smtClean="0"/>
              <a:t>İsfehani</a:t>
            </a:r>
            <a:endParaRPr lang="tr-TR" dirty="0" smtClean="0"/>
          </a:p>
          <a:p>
            <a:pPr marL="514350" indent="-514350">
              <a:buFont typeface="+mj-lt"/>
              <a:buAutoNum type="arabicPeriod"/>
            </a:pPr>
            <a:r>
              <a:rPr lang="tr-TR" dirty="0" err="1" smtClean="0"/>
              <a:t>Hibetullah</a:t>
            </a:r>
            <a:endParaRPr lang="tr-TR" dirty="0" smtClean="0"/>
          </a:p>
          <a:p>
            <a:pPr marL="514350" indent="-514350">
              <a:buFont typeface="+mj-lt"/>
              <a:buAutoNum type="arabicPeriod"/>
            </a:pPr>
            <a:r>
              <a:rPr lang="tr-TR" dirty="0" err="1" smtClean="0"/>
              <a:t>İbn</a:t>
            </a:r>
            <a:r>
              <a:rPr lang="tr-TR" dirty="0" smtClean="0"/>
              <a:t>- i </a:t>
            </a:r>
            <a:r>
              <a:rPr lang="tr-TR" dirty="0" err="1" smtClean="0"/>
              <a:t>Rüşd</a:t>
            </a:r>
            <a:endParaRPr lang="tr-TR" dirty="0" smtClean="0"/>
          </a:p>
        </p:txBody>
      </p:sp>
      <p:sp>
        <p:nvSpPr>
          <p:cNvPr id="2" name="İçerik Yer Tutucusu 1"/>
          <p:cNvSpPr>
            <a:spLocks noGrp="1"/>
          </p:cNvSpPr>
          <p:nvPr>
            <p:ph sz="half" idx="2"/>
          </p:nvPr>
        </p:nvSpPr>
        <p:spPr/>
        <p:txBody>
          <a:bodyPr>
            <a:normAutofit/>
          </a:bodyPr>
          <a:lstStyle/>
          <a:p>
            <a:pPr marL="0" indent="0">
              <a:buNone/>
            </a:pPr>
            <a:r>
              <a:rPr lang="tr-TR" dirty="0" smtClean="0"/>
              <a:t>8. Ebu </a:t>
            </a:r>
            <a:r>
              <a:rPr lang="tr-TR" dirty="0"/>
              <a:t>Bekir El </a:t>
            </a:r>
            <a:r>
              <a:rPr lang="tr-TR" dirty="0" smtClean="0"/>
              <a:t>Bağdadi</a:t>
            </a:r>
          </a:p>
          <a:p>
            <a:pPr marL="0" indent="0">
              <a:buNone/>
            </a:pPr>
            <a:r>
              <a:rPr lang="tr-TR" dirty="0" smtClean="0"/>
              <a:t>9. </a:t>
            </a:r>
            <a:r>
              <a:rPr lang="tr-TR" dirty="0" err="1" smtClean="0"/>
              <a:t>İbn</a:t>
            </a:r>
            <a:r>
              <a:rPr lang="tr-TR" dirty="0" smtClean="0"/>
              <a:t> </a:t>
            </a:r>
            <a:r>
              <a:rPr lang="tr-TR" dirty="0" err="1"/>
              <a:t>Ebi</a:t>
            </a:r>
            <a:r>
              <a:rPr lang="tr-TR" dirty="0"/>
              <a:t> </a:t>
            </a:r>
            <a:r>
              <a:rPr lang="tr-TR" dirty="0" err="1"/>
              <a:t>Useybi</a:t>
            </a:r>
            <a:endParaRPr lang="tr-TR" dirty="0"/>
          </a:p>
          <a:p>
            <a:pPr marL="0" indent="0">
              <a:buNone/>
            </a:pPr>
            <a:r>
              <a:rPr lang="tr-TR" dirty="0" smtClean="0"/>
              <a:t>10. </a:t>
            </a:r>
            <a:r>
              <a:rPr lang="tr-TR" dirty="0" err="1" smtClean="0"/>
              <a:t>Biruni</a:t>
            </a:r>
            <a:endParaRPr lang="tr-TR" dirty="0" smtClean="0"/>
          </a:p>
          <a:p>
            <a:pPr marL="0" indent="0">
              <a:buNone/>
            </a:pPr>
            <a:r>
              <a:rPr lang="tr-TR" dirty="0" smtClean="0"/>
              <a:t>11. </a:t>
            </a:r>
            <a:r>
              <a:rPr lang="tr-TR" dirty="0" err="1" smtClean="0"/>
              <a:t>İbn</a:t>
            </a:r>
            <a:r>
              <a:rPr lang="tr-TR" dirty="0" smtClean="0"/>
              <a:t>- </a:t>
            </a:r>
            <a:r>
              <a:rPr lang="tr-TR" dirty="0"/>
              <a:t>i Sina</a:t>
            </a:r>
          </a:p>
          <a:p>
            <a:pPr marL="0" indent="0">
              <a:buNone/>
            </a:pPr>
            <a:r>
              <a:rPr lang="tr-TR" dirty="0" smtClean="0"/>
              <a:t>12. Aristo</a:t>
            </a:r>
          </a:p>
          <a:p>
            <a:pPr marL="0" indent="0">
              <a:buNone/>
            </a:pPr>
            <a:r>
              <a:rPr lang="tr-TR" dirty="0" smtClean="0"/>
              <a:t>13. </a:t>
            </a:r>
            <a:r>
              <a:rPr lang="tr-TR" dirty="0" err="1" smtClean="0"/>
              <a:t>İbn</a:t>
            </a:r>
            <a:r>
              <a:rPr lang="tr-TR" dirty="0" smtClean="0"/>
              <a:t>- </a:t>
            </a:r>
            <a:r>
              <a:rPr lang="tr-TR" dirty="0"/>
              <a:t>i </a:t>
            </a:r>
            <a:r>
              <a:rPr lang="tr-TR" dirty="0" err="1"/>
              <a:t>Hayyan</a:t>
            </a:r>
            <a:endParaRPr lang="tr-TR" dirty="0"/>
          </a:p>
          <a:p>
            <a:pPr marL="0" indent="0">
              <a:buNone/>
            </a:pPr>
            <a:r>
              <a:rPr lang="tr-TR" dirty="0" smtClean="0"/>
              <a:t>14. </a:t>
            </a:r>
            <a:r>
              <a:rPr lang="tr-TR" dirty="0" err="1" smtClean="0"/>
              <a:t>Takiyuddin</a:t>
            </a:r>
            <a:endParaRPr lang="tr-TR" dirty="0"/>
          </a:p>
          <a:p>
            <a:endParaRPr lang="tr-TR" dirty="0"/>
          </a:p>
        </p:txBody>
      </p:sp>
    </p:spTree>
    <p:extLst>
      <p:ext uri="{BB962C8B-B14F-4D97-AF65-F5344CB8AC3E}">
        <p14:creationId xmlns:p14="http://schemas.microsoft.com/office/powerpoint/2010/main" val="897730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chor="ctr">
            <a:normAutofit fontScale="92500" lnSpcReduction="10000"/>
          </a:bodyPr>
          <a:lstStyle/>
          <a:p>
            <a:pPr algn="just"/>
            <a:r>
              <a:rPr lang="tr-TR" dirty="0">
                <a:latin typeface="Times New Roman" panose="02020603050405020304" pitchFamily="18" charset="0"/>
                <a:cs typeface="Times New Roman" panose="02020603050405020304" pitchFamily="18" charset="0"/>
              </a:rPr>
              <a:t>Müslümanlar Aristo için ‘</a:t>
            </a:r>
            <a:r>
              <a:rPr lang="tr-TR" i="1" dirty="0">
                <a:latin typeface="Times New Roman" panose="02020603050405020304" pitchFamily="18" charset="0"/>
                <a:cs typeface="Times New Roman" panose="02020603050405020304" pitchFamily="18" charset="0"/>
              </a:rPr>
              <a:t>büyük alim</a:t>
            </a:r>
            <a:r>
              <a:rPr lang="tr-TR" dirty="0">
                <a:latin typeface="Times New Roman" panose="02020603050405020304" pitchFamily="18" charset="0"/>
                <a:cs typeface="Times New Roman" panose="02020603050405020304" pitchFamily="18" charset="0"/>
              </a:rPr>
              <a:t>’, Galen için ‘</a:t>
            </a:r>
            <a:r>
              <a:rPr lang="tr-TR" i="1" dirty="0">
                <a:latin typeface="Times New Roman" panose="02020603050405020304" pitchFamily="18" charset="0"/>
                <a:cs typeface="Times New Roman" panose="02020603050405020304" pitchFamily="18" charset="0"/>
              </a:rPr>
              <a:t>faziletli</a:t>
            </a:r>
            <a:r>
              <a:rPr lang="tr-TR" dirty="0">
                <a:latin typeface="Times New Roman" panose="02020603050405020304" pitchFamily="18" charset="0"/>
                <a:cs typeface="Times New Roman" panose="02020603050405020304" pitchFamily="18" charset="0"/>
              </a:rPr>
              <a:t>’ derler.</a:t>
            </a:r>
          </a:p>
          <a:p>
            <a:pPr algn="just"/>
            <a:r>
              <a:rPr lang="tr-TR" dirty="0">
                <a:latin typeface="Times New Roman" panose="02020603050405020304" pitchFamily="18" charset="0"/>
                <a:cs typeface="Times New Roman" panose="02020603050405020304" pitchFamily="18" charset="0"/>
              </a:rPr>
              <a:t>Müslümanların bilimde metotlu çalıştığını ve yabancı hocaları kendi hocaları gibi gördüklerini ve onlara büyük saygı duyduklarını belirtmektedir</a:t>
            </a:r>
            <a:r>
              <a:rPr lang="tr-TR" dirty="0" smtClean="0">
                <a:latin typeface="Times New Roman" panose="02020603050405020304" pitchFamily="18" charset="0"/>
                <a:cs typeface="Times New Roman" panose="02020603050405020304" pitchFamily="18" charset="0"/>
              </a:rPr>
              <a:t>.</a:t>
            </a:r>
          </a:p>
          <a:p>
            <a:pPr algn="just"/>
            <a:r>
              <a:rPr lang="tr-TR" dirty="0" smtClean="0">
                <a:latin typeface="Times New Roman" panose="02020603050405020304" pitchFamily="18" charset="0"/>
                <a:cs typeface="Times New Roman" panose="02020603050405020304" pitchFamily="18" charset="0"/>
              </a:rPr>
              <a:t>Müslümanlar bilgiyi alırken ‘ düşmanlarından’ alma olarak görmediler. 15 yy’ a  kadar İslam dünyasında bilimsel bir şuur vardı.</a:t>
            </a:r>
          </a:p>
          <a:p>
            <a:pPr algn="just"/>
            <a:r>
              <a:rPr lang="tr-TR" dirty="0" smtClean="0">
                <a:latin typeface="Times New Roman" panose="02020603050405020304" pitchFamily="18" charset="0"/>
                <a:cs typeface="Times New Roman" panose="02020603050405020304" pitchFamily="18" charset="0"/>
              </a:rPr>
              <a:t>Özellikle kilise ve manastırlarda İslam bilim kitaplarını düşmandan mal kaçırmak adı altında Yahudilere tercüme ettirip Latince’ ye çevirdiler.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767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chor="ctr">
            <a:normAutofit/>
          </a:bodyPr>
          <a:lstStyle/>
          <a:p>
            <a:pPr algn="just"/>
            <a:r>
              <a:rPr lang="tr-TR" dirty="0">
                <a:latin typeface="Times New Roman" panose="02020603050405020304" pitchFamily="18" charset="0"/>
                <a:cs typeface="Times New Roman" panose="02020603050405020304" pitchFamily="18" charset="0"/>
              </a:rPr>
              <a:t>Yine uzun süreli gözlem Yunanlılarda yoktu. Çünkü Yunanlılarda rasathane yoktu. </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astronomi tarihçileri tarafından kabul edilen bir gerçektir. İlk rasathane Halife Me- </a:t>
            </a:r>
            <a:r>
              <a:rPr lang="tr-TR" dirty="0" err="1">
                <a:latin typeface="Times New Roman" panose="02020603050405020304" pitchFamily="18" charset="0"/>
                <a:cs typeface="Times New Roman" panose="02020603050405020304" pitchFamily="18" charset="0"/>
              </a:rPr>
              <a:t>mun</a:t>
            </a:r>
            <a:r>
              <a:rPr lang="tr-TR" dirty="0">
                <a:latin typeface="Times New Roman" panose="02020603050405020304" pitchFamily="18" charset="0"/>
                <a:cs typeface="Times New Roman" panose="02020603050405020304" pitchFamily="18" charset="0"/>
              </a:rPr>
              <a:t> tarafından Bağdat’ ta kuruldu, ardından 830 senelerinde Şam’ da kuruldu. Bu sayede </a:t>
            </a:r>
            <a:r>
              <a:rPr lang="tr-TR" dirty="0" smtClean="0">
                <a:latin typeface="Times New Roman" panose="02020603050405020304" pitchFamily="18" charset="0"/>
                <a:cs typeface="Times New Roman" panose="02020603050405020304" pitchFamily="18" charset="0"/>
              </a:rPr>
              <a:t>Güneşle </a:t>
            </a:r>
            <a:r>
              <a:rPr lang="tr-TR" dirty="0">
                <a:latin typeface="Times New Roman" panose="02020603050405020304" pitchFamily="18" charset="0"/>
                <a:cs typeface="Times New Roman" panose="02020603050405020304" pitchFamily="18" charset="0"/>
              </a:rPr>
              <a:t>Dünya arasındaki kısa mesafenin en uzun noktasının yıllık değiştiğini tespit ettiler ve bunu ölçtüler.</a:t>
            </a:r>
          </a:p>
          <a:p>
            <a:pPr algn="just"/>
            <a:endParaRPr lang="tr-TR" dirty="0"/>
          </a:p>
        </p:txBody>
      </p:sp>
    </p:spTree>
    <p:extLst>
      <p:ext uri="{BB962C8B-B14F-4D97-AF65-F5344CB8AC3E}">
        <p14:creationId xmlns:p14="http://schemas.microsoft.com/office/powerpoint/2010/main" val="3213530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r>
              <a:rPr lang="tr-TR" dirty="0" err="1" smtClean="0"/>
              <a:t>Biruni</a:t>
            </a:r>
            <a:r>
              <a:rPr lang="tr-TR" dirty="0" smtClean="0"/>
              <a:t> 24 yaşındayken ve </a:t>
            </a:r>
            <a:r>
              <a:rPr lang="tr-TR" dirty="0" err="1" smtClean="0"/>
              <a:t>İbn</a:t>
            </a:r>
            <a:r>
              <a:rPr lang="tr-TR" dirty="0" smtClean="0"/>
              <a:t>-i Sina  18 yaşındadır ve ikisi yazılı bir münakaşaya giriyorlar. Konu ise; Işığın sürati ölçüsüz müdür yoksa ölçülebilir mi?</a:t>
            </a:r>
          </a:p>
          <a:p>
            <a:r>
              <a:rPr lang="tr-TR" dirty="0" smtClean="0"/>
              <a:t>Cabir </a:t>
            </a:r>
            <a:r>
              <a:rPr lang="tr-TR" dirty="0" err="1" smtClean="0"/>
              <a:t>İbn</a:t>
            </a:r>
            <a:r>
              <a:rPr lang="tr-TR" dirty="0" smtClean="0"/>
              <a:t>- i </a:t>
            </a:r>
            <a:r>
              <a:rPr lang="tr-TR" dirty="0" err="1" smtClean="0"/>
              <a:t>Hayyan</a:t>
            </a:r>
            <a:r>
              <a:rPr lang="tr-TR" dirty="0" smtClean="0"/>
              <a:t>’ a göre ‘ </a:t>
            </a:r>
            <a:r>
              <a:rPr lang="tr-TR" i="1" dirty="0" smtClean="0"/>
              <a:t>Allah insana kainatın bütün sır perdelerini yırtacak kabiliyeti vermiştir.’ Ona göre kainat matematiksel ölç</a:t>
            </a:r>
            <a:r>
              <a:rPr lang="tr-TR" dirty="0" smtClean="0"/>
              <a:t>üler esasına göre yaratılmıştır. O Allah’ </a:t>
            </a:r>
            <a:r>
              <a:rPr lang="tr-TR" dirty="0" err="1" smtClean="0"/>
              <a:t>ın</a:t>
            </a:r>
            <a:r>
              <a:rPr lang="tr-TR" dirty="0" smtClean="0"/>
              <a:t> yaratması ve insanın yarattıkları diyor. Bütün hayvanların seslerinin ifade edebilmek için 700 harflik bir alfabe yapıyor.</a:t>
            </a:r>
            <a:endParaRPr lang="tr-TR" i="1" dirty="0" smtClean="0"/>
          </a:p>
        </p:txBody>
      </p:sp>
    </p:spTree>
    <p:extLst>
      <p:ext uri="{BB962C8B-B14F-4D97-AF65-F5344CB8AC3E}">
        <p14:creationId xmlns:p14="http://schemas.microsoft.com/office/powerpoint/2010/main" val="585142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ln>
            <a:solidFill>
              <a:schemeClr val="tx1"/>
            </a:solidFill>
            <a:prstDash val="lgDashDot"/>
          </a:ln>
        </p:spPr>
        <p:txBody>
          <a:bodyPr/>
          <a:lstStyle/>
          <a:p>
            <a:r>
              <a:rPr lang="tr-TR" dirty="0" smtClean="0"/>
              <a:t>Müslümanlar Nasıl İlerledi?</a:t>
            </a:r>
            <a:endParaRPr lang="tr-TR" dirty="0"/>
          </a:p>
        </p:txBody>
      </p:sp>
      <p:sp>
        <p:nvSpPr>
          <p:cNvPr id="3" name="İçerik Yer Tutucusu 2"/>
          <p:cNvSpPr>
            <a:spLocks noGrp="1"/>
          </p:cNvSpPr>
          <p:nvPr>
            <p:ph idx="1"/>
          </p:nvPr>
        </p:nvSpPr>
        <p:spPr>
          <a:ln>
            <a:solidFill>
              <a:schemeClr val="tx1"/>
            </a:solidFill>
            <a:prstDash val="lgDashDot"/>
          </a:ln>
        </p:spPr>
        <p:txBody>
          <a:bodyPr anchor="ctr"/>
          <a:lstStyle/>
          <a:p>
            <a:pPr algn="just"/>
            <a:r>
              <a:rPr lang="tr-TR" dirty="0" smtClean="0"/>
              <a:t>İslam’ dan evvel okuma yazma çok az. Ancak muayyen şahıslar okuyup yazabiliyorlardı. Şiirleri, divanları vardı ama İslam’ dan sonra bilime bir susamışlık başladı.</a:t>
            </a:r>
          </a:p>
          <a:p>
            <a:pPr algn="just"/>
            <a:r>
              <a:rPr lang="tr-TR" dirty="0" smtClean="0"/>
              <a:t>Fuat Hoca’ ya göre camiler İslam’ </a:t>
            </a:r>
            <a:r>
              <a:rPr lang="tr-TR" dirty="0" err="1" smtClean="0"/>
              <a:t>ın</a:t>
            </a:r>
            <a:r>
              <a:rPr lang="tr-TR" dirty="0" smtClean="0"/>
              <a:t> 2yy’ </a:t>
            </a:r>
            <a:r>
              <a:rPr lang="tr-TR" dirty="0" err="1" smtClean="0"/>
              <a:t>ında</a:t>
            </a:r>
            <a:r>
              <a:rPr lang="tr-TR" dirty="0" smtClean="0"/>
              <a:t> büyük ilim merkezlerine dönüşüyor.  Bilim adamları gelip buralarda ders anlatıyor. Hatta üniversite mantığı buradan çıkıyor. </a:t>
            </a:r>
          </a:p>
        </p:txBody>
      </p:sp>
    </p:spTree>
    <p:extLst>
      <p:ext uri="{BB962C8B-B14F-4D97-AF65-F5344CB8AC3E}">
        <p14:creationId xmlns:p14="http://schemas.microsoft.com/office/powerpoint/2010/main" val="2135273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a:ln>
            <a:solidFill>
              <a:schemeClr val="tx1"/>
            </a:solidFill>
            <a:prstDash val="lgDashDotDot"/>
          </a:ln>
        </p:spPr>
        <p:txBody>
          <a:bodyPr anchor="ctr"/>
          <a:lstStyle/>
          <a:p>
            <a:pPr algn="just"/>
            <a:r>
              <a:rPr lang="tr-TR" dirty="0" smtClean="0">
                <a:latin typeface="Times New Roman" panose="02020603050405020304" pitchFamily="18" charset="0"/>
                <a:cs typeface="Times New Roman" panose="02020603050405020304" pitchFamily="18" charset="0"/>
              </a:rPr>
              <a:t>12 yy’ </a:t>
            </a:r>
            <a:r>
              <a:rPr lang="tr-TR" dirty="0" err="1" smtClean="0">
                <a:latin typeface="Times New Roman" panose="02020603050405020304" pitchFamily="18" charset="0"/>
                <a:cs typeface="Times New Roman" panose="02020603050405020304" pitchFamily="18" charset="0"/>
              </a:rPr>
              <a:t>ın</a:t>
            </a:r>
            <a:r>
              <a:rPr lang="tr-TR" dirty="0" smtClean="0">
                <a:latin typeface="Times New Roman" panose="02020603050405020304" pitchFamily="18" charset="0"/>
                <a:cs typeface="Times New Roman" panose="02020603050405020304" pitchFamily="18" charset="0"/>
              </a:rPr>
              <a:t> ortalarında Bağdat’ ta </a:t>
            </a:r>
            <a:r>
              <a:rPr lang="tr-TR" dirty="0">
                <a:latin typeface="Times New Roman" panose="02020603050405020304" pitchFamily="18" charset="0"/>
                <a:cs typeface="Times New Roman" panose="02020603050405020304" pitchFamily="18" charset="0"/>
              </a:rPr>
              <a:t>M</a:t>
            </a:r>
            <a:r>
              <a:rPr lang="tr-TR" dirty="0" smtClean="0">
                <a:latin typeface="Times New Roman" panose="02020603050405020304" pitchFamily="18" charset="0"/>
                <a:cs typeface="Times New Roman" panose="02020603050405020304" pitchFamily="18" charset="0"/>
              </a:rPr>
              <a:t>üslüman, </a:t>
            </a:r>
            <a:r>
              <a:rPr lang="tr-TR" dirty="0">
                <a:latin typeface="Times New Roman" panose="02020603050405020304" pitchFamily="18" charset="0"/>
                <a:cs typeface="Times New Roman" panose="02020603050405020304" pitchFamily="18" charset="0"/>
              </a:rPr>
              <a:t>H</a:t>
            </a:r>
            <a:r>
              <a:rPr lang="tr-TR" dirty="0" smtClean="0">
                <a:latin typeface="Times New Roman" panose="02020603050405020304" pitchFamily="18" charset="0"/>
                <a:cs typeface="Times New Roman" panose="02020603050405020304" pitchFamily="18" charset="0"/>
              </a:rPr>
              <a:t>ristiyan ve Yahudi hekimler bulunmaktaydı. Onlara karşı büyük bir hürmet duyulmaktaydı.</a:t>
            </a:r>
          </a:p>
          <a:p>
            <a:pPr algn="just"/>
            <a:r>
              <a:rPr lang="tr-TR" dirty="0" smtClean="0">
                <a:latin typeface="Times New Roman" panose="02020603050405020304" pitchFamily="18" charset="0"/>
                <a:cs typeface="Times New Roman" panose="02020603050405020304" pitchFamily="18" charset="0"/>
              </a:rPr>
              <a:t>Aynı yüzyılda ise Avrupa’ da Hristiyan’ </a:t>
            </a:r>
            <a:r>
              <a:rPr lang="tr-TR" dirty="0" err="1" smtClean="0">
                <a:latin typeface="Times New Roman" panose="02020603050405020304" pitchFamily="18" charset="0"/>
                <a:cs typeface="Times New Roman" panose="02020603050405020304" pitchFamily="18" charset="0"/>
              </a:rPr>
              <a:t>ın</a:t>
            </a:r>
            <a:r>
              <a:rPr lang="tr-TR" dirty="0" smtClean="0">
                <a:latin typeface="Times New Roman" panose="02020603050405020304" pitchFamily="18" charset="0"/>
                <a:cs typeface="Times New Roman" panose="02020603050405020304" pitchFamily="18" charset="0"/>
              </a:rPr>
              <a:t> bir Yahudi hekim tarafından tedavi edilmesi aforoz edilebilmesine sebebiyet verebilmekteymiş.</a:t>
            </a:r>
          </a:p>
        </p:txBody>
      </p:sp>
    </p:spTree>
    <p:extLst>
      <p:ext uri="{BB962C8B-B14F-4D97-AF65-F5344CB8AC3E}">
        <p14:creationId xmlns:p14="http://schemas.microsoft.com/office/powerpoint/2010/main" val="39824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525963"/>
          </a:xfrm>
        </p:spPr>
        <p:txBody>
          <a:bodyPr anchor="ctr"/>
          <a:lstStyle/>
          <a:p>
            <a:pPr algn="just"/>
            <a:r>
              <a:rPr lang="tr-TR" dirty="0" smtClean="0">
                <a:latin typeface="Times New Roman" panose="02020603050405020304" pitchFamily="18" charset="0"/>
                <a:cs typeface="Times New Roman" panose="02020603050405020304" pitchFamily="18" charset="0"/>
              </a:rPr>
              <a:t>Fuat Hoca’ ya göre Haçlı  Savaşları’ </a:t>
            </a:r>
            <a:r>
              <a:rPr lang="tr-TR" dirty="0" err="1" smtClean="0">
                <a:latin typeface="Times New Roman" panose="02020603050405020304" pitchFamily="18" charset="0"/>
                <a:cs typeface="Times New Roman" panose="02020603050405020304" pitchFamily="18" charset="0"/>
              </a:rPr>
              <a:t>nın</a:t>
            </a:r>
            <a:r>
              <a:rPr lang="tr-TR" dirty="0" smtClean="0">
                <a:latin typeface="Times New Roman" panose="02020603050405020304" pitchFamily="18" charset="0"/>
                <a:cs typeface="Times New Roman" panose="02020603050405020304" pitchFamily="18" charset="0"/>
              </a:rPr>
              <a:t> kazananı gerçek anlamda hep Avrupalılar olmuştur. Çünkü İslam dünyasındaki bilimsel ilerlemeyi engelledikleri gibi buradaki bilgilerine Avrupa’ ya taşıyorlardı.</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047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2">
              <a:lumMod val="40000"/>
              <a:lumOff val="60000"/>
            </a:schemeClr>
          </a:solidFill>
          <a:ln>
            <a:solidFill>
              <a:schemeClr val="tx1"/>
            </a:solidFill>
            <a:prstDash val="lgDash"/>
          </a:ln>
        </p:spPr>
        <p:txBody>
          <a:bodyPr>
            <a:normAutofit fontScale="90000"/>
          </a:bodyPr>
          <a:lstStyle/>
          <a:p>
            <a:r>
              <a:rPr lang="tr-TR" dirty="0" smtClean="0"/>
              <a:t>Fuat Hoca’ </a:t>
            </a:r>
            <a:r>
              <a:rPr lang="tr-TR" dirty="0" err="1" smtClean="0"/>
              <a:t>nın</a:t>
            </a:r>
            <a:r>
              <a:rPr lang="tr-TR" dirty="0" smtClean="0"/>
              <a:t> Bilimler Tarihine Bakışı</a:t>
            </a:r>
            <a:endParaRPr lang="tr-TR" dirty="0"/>
          </a:p>
        </p:txBody>
      </p:sp>
      <p:sp>
        <p:nvSpPr>
          <p:cNvPr id="3" name="İçerik Yer Tutucusu 2"/>
          <p:cNvSpPr>
            <a:spLocks noGrp="1"/>
          </p:cNvSpPr>
          <p:nvPr>
            <p:ph idx="1"/>
          </p:nvPr>
        </p:nvSpPr>
        <p:spPr>
          <a:ln>
            <a:solidFill>
              <a:schemeClr val="tx1"/>
            </a:solidFill>
            <a:prstDash val="sysDash"/>
          </a:ln>
        </p:spPr>
        <p:txBody>
          <a:bodyPr anchor="ctr"/>
          <a:lstStyle/>
          <a:p>
            <a:pPr algn="just"/>
            <a:r>
              <a:rPr lang="tr-TR" dirty="0" smtClean="0">
                <a:latin typeface="Times New Roman" panose="02020603050405020304" pitchFamily="18" charset="0"/>
                <a:cs typeface="Times New Roman" panose="02020603050405020304" pitchFamily="18" charset="0"/>
              </a:rPr>
              <a:t>Nehir küçük kaynaklardan çıkıyor, yavaş yavaş çoğalıyor. Bir eğimden aşağı süratle akıyor. Ovaya doğru hızla akıyor ve ovada hem genişliyor hem de sürati azalıyor. Sonra bir toplanıyor ve yeniden hızlanıyor ve bu şekilde sürüp gidiyor.</a:t>
            </a:r>
          </a:p>
          <a:p>
            <a:pPr algn="just"/>
            <a:r>
              <a:rPr lang="tr-TR" dirty="0" smtClean="0">
                <a:latin typeface="Times New Roman" panose="02020603050405020304" pitchFamily="18" charset="0"/>
                <a:cs typeface="Times New Roman" panose="02020603050405020304" pitchFamily="18" charset="0"/>
              </a:rPr>
              <a:t>O bilimi bütün insanlığın ortak tarihinin oluşumuna bağlıyor.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900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tr-TR" dirty="0" smtClean="0">
                <a:latin typeface="Times New Roman" panose="02020603050405020304" pitchFamily="18" charset="0"/>
                <a:cs typeface="Times New Roman" panose="02020603050405020304" pitchFamily="18" charset="0"/>
              </a:rPr>
              <a:t>Türkiye’ </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Bilim ve Kültür Atmosferine Dair Tespitler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ln>
            <a:solidFill>
              <a:schemeClr val="tx1"/>
            </a:solidFill>
            <a:prstDash val="lgDashDotDot"/>
          </a:ln>
        </p:spPr>
        <p:txBody>
          <a:bodyPr/>
          <a:lstStyle/>
          <a:p>
            <a:pPr algn="just"/>
            <a:r>
              <a:rPr lang="tr-TR" dirty="0" smtClean="0">
                <a:latin typeface="Times New Roman" panose="02020603050405020304" pitchFamily="18" charset="0"/>
                <a:cs typeface="Times New Roman" panose="02020603050405020304" pitchFamily="18" charset="0"/>
              </a:rPr>
              <a:t>Fuat Hoca’ ya göre Türkiye’ de bir gelişme var. Üniversitelerin sayısı çoğaldı fakat biraz kaliteye ve derinliğe dikkat edilmediğinden bahsediyor.</a:t>
            </a:r>
          </a:p>
          <a:p>
            <a:pPr algn="just"/>
            <a:r>
              <a:rPr lang="tr-TR" dirty="0" smtClean="0">
                <a:latin typeface="Times New Roman" panose="02020603050405020304" pitchFamily="18" charset="0"/>
                <a:cs typeface="Times New Roman" panose="02020603050405020304" pitchFamily="18" charset="0"/>
              </a:rPr>
              <a:t>Türklerde dil öğrenmeye karşı bir kompleks olduğundan bahsediyor. Türklerin gramer bilgileri yok, o yüzden dili öğrenemediklerini belirtiyor.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916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a:ln>
            <a:solidFill>
              <a:schemeClr val="tx1"/>
            </a:solidFill>
            <a:prstDash val="sysDot"/>
          </a:ln>
        </p:spPr>
        <p:txBody>
          <a:bodyPr anchor="ctr"/>
          <a:lstStyle/>
          <a:p>
            <a:pPr algn="just"/>
            <a:r>
              <a:rPr lang="tr-TR" dirty="0" smtClean="0">
                <a:latin typeface="Times New Roman" panose="02020603050405020304" pitchFamily="18" charset="0"/>
                <a:cs typeface="Times New Roman" panose="02020603050405020304" pitchFamily="18" charset="0"/>
              </a:rPr>
              <a:t>Türkler dilin masa başında öğrenildiğini bilmiyorlar. Başka bir ülkeye girmenin gereksiz olduğunu belirtiyor.</a:t>
            </a:r>
          </a:p>
          <a:p>
            <a:pPr algn="just"/>
            <a:r>
              <a:rPr lang="tr-TR" dirty="0" smtClean="0">
                <a:latin typeface="Times New Roman" panose="02020603050405020304" pitchFamily="18" charset="0"/>
                <a:cs typeface="Times New Roman" panose="02020603050405020304" pitchFamily="18" charset="0"/>
              </a:rPr>
              <a:t>Alman liselerinde 3 dil öğreniliyor. Bizde sadece 1 dil öğrenildiğini belirtiyor.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135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354162"/>
          </a:xfrm>
          <a:solidFill>
            <a:schemeClr val="accent6">
              <a:lumMod val="40000"/>
              <a:lumOff val="60000"/>
            </a:schemeClr>
          </a:solidFill>
          <a:ln>
            <a:solidFill>
              <a:schemeClr val="tx1"/>
            </a:solidFill>
            <a:prstDash val="lgDash"/>
          </a:ln>
          <a:scene3d>
            <a:camera prst="orthographicFront"/>
            <a:lightRig rig="threePt" dir="t"/>
          </a:scene3d>
          <a:sp3d>
            <a:bevelT w="139700" prst="cross"/>
          </a:sp3d>
        </p:spPr>
        <p:txBody>
          <a:bodyPr>
            <a:normAutofit fontScale="90000"/>
          </a:bodyPr>
          <a:lstStyle/>
          <a:p>
            <a:r>
              <a:rPr lang="tr-TR" sz="9800" b="1" dirty="0" smtClean="0">
                <a:latin typeface="Chiller" panose="04020404031007020602" pitchFamily="82" charset="0"/>
                <a:cs typeface="Times New Roman" panose="02020603050405020304" pitchFamily="18" charset="0"/>
              </a:rPr>
              <a:t>Y</a:t>
            </a:r>
            <a:r>
              <a:rPr lang="tr-TR" sz="9800" b="1" dirty="0" smtClean="0">
                <a:solidFill>
                  <a:srgbClr val="FF0000"/>
                </a:solidFill>
                <a:latin typeface="Chiller" panose="04020404031007020602" pitchFamily="82" charset="0"/>
                <a:cs typeface="Times New Roman" panose="02020603050405020304" pitchFamily="18" charset="0"/>
              </a:rPr>
              <a:t>a</a:t>
            </a:r>
            <a:r>
              <a:rPr lang="tr-TR" sz="9800" b="1" dirty="0" smtClean="0">
                <a:latin typeface="Chiller" panose="04020404031007020602" pitchFamily="82" charset="0"/>
                <a:cs typeface="Times New Roman" panose="02020603050405020304" pitchFamily="18" charset="0"/>
              </a:rPr>
              <a:t>r</a:t>
            </a:r>
            <a:r>
              <a:rPr lang="tr-TR" sz="9800" b="1" dirty="0" smtClean="0">
                <a:solidFill>
                  <a:srgbClr val="FFC000"/>
                </a:solidFill>
                <a:latin typeface="Chiller" panose="04020404031007020602" pitchFamily="82" charset="0"/>
                <a:cs typeface="Times New Roman" panose="02020603050405020304" pitchFamily="18" charset="0"/>
              </a:rPr>
              <a:t>a</a:t>
            </a:r>
            <a:r>
              <a:rPr lang="tr-TR" sz="9800" b="1" dirty="0" smtClean="0">
                <a:latin typeface="Chiller" panose="04020404031007020602" pitchFamily="82" charset="0"/>
                <a:cs typeface="Times New Roman" panose="02020603050405020304" pitchFamily="18" charset="0"/>
              </a:rPr>
              <a:t>t</a:t>
            </a:r>
            <a:r>
              <a:rPr lang="tr-TR" sz="9800" b="1" dirty="0" smtClean="0">
                <a:solidFill>
                  <a:srgbClr val="00B0F0"/>
                </a:solidFill>
                <a:latin typeface="Chiller" panose="04020404031007020602" pitchFamily="82" charset="0"/>
                <a:cs typeface="Times New Roman" panose="02020603050405020304" pitchFamily="18" charset="0"/>
              </a:rPr>
              <a:t>ı</a:t>
            </a:r>
            <a:r>
              <a:rPr lang="tr-TR" sz="9800" b="1" dirty="0" smtClean="0">
                <a:latin typeface="Chiller" panose="04020404031007020602" pitchFamily="82" charset="0"/>
                <a:cs typeface="Times New Roman" panose="02020603050405020304" pitchFamily="18" charset="0"/>
              </a:rPr>
              <a:t>c</a:t>
            </a:r>
            <a:r>
              <a:rPr lang="tr-TR" sz="9800" b="1" dirty="0" smtClean="0">
                <a:solidFill>
                  <a:srgbClr val="7030A0"/>
                </a:solidFill>
                <a:latin typeface="Chiller" panose="04020404031007020602" pitchFamily="82" charset="0"/>
                <a:cs typeface="Times New Roman" panose="02020603050405020304" pitchFamily="18" charset="0"/>
              </a:rPr>
              <a:t>ı</a:t>
            </a:r>
            <a:r>
              <a:rPr lang="tr-TR" sz="9800" b="1" dirty="0" smtClean="0">
                <a:latin typeface="Chiller" panose="04020404031007020602" pitchFamily="82" charset="0"/>
                <a:cs typeface="Times New Roman" panose="02020603050405020304" pitchFamily="18" charset="0"/>
              </a:rPr>
              <a:t>l</a:t>
            </a:r>
            <a:r>
              <a:rPr lang="tr-TR" sz="9800" b="1" dirty="0" smtClean="0">
                <a:solidFill>
                  <a:srgbClr val="FFFF00"/>
                </a:solidFill>
                <a:latin typeface="Chiller" panose="04020404031007020602" pitchFamily="82" charset="0"/>
                <a:cs typeface="Times New Roman" panose="02020603050405020304" pitchFamily="18" charset="0"/>
              </a:rPr>
              <a:t>ı</a:t>
            </a:r>
            <a:r>
              <a:rPr lang="tr-TR" sz="9800" b="1" dirty="0" smtClean="0">
                <a:latin typeface="Chiller" panose="04020404031007020602" pitchFamily="82" charset="0"/>
                <a:cs typeface="Times New Roman" panose="02020603050405020304" pitchFamily="18" charset="0"/>
              </a:rPr>
              <a:t>k </a:t>
            </a:r>
            <a:r>
              <a:rPr lang="tr-TR" sz="3600" dirty="0">
                <a:latin typeface="Times New Roman" panose="02020603050405020304" pitchFamily="18" charset="0"/>
                <a:cs typeface="Times New Roman" panose="02020603050405020304" pitchFamily="18" charset="0"/>
              </a:rPr>
              <a:t>ö</a:t>
            </a:r>
            <a:r>
              <a:rPr lang="tr-TR" sz="3600" dirty="0" smtClean="0">
                <a:latin typeface="Times New Roman" panose="02020603050405020304" pitchFamily="18" charset="0"/>
                <a:cs typeface="Times New Roman" panose="02020603050405020304" pitchFamily="18" charset="0"/>
              </a:rPr>
              <a:t>zelliğimizi </a:t>
            </a:r>
            <a:r>
              <a:rPr lang="tr-TR" sz="3600" dirty="0">
                <a:latin typeface="Times New Roman" panose="02020603050405020304" pitchFamily="18" charset="0"/>
                <a:cs typeface="Times New Roman" panose="02020603050405020304" pitchFamily="18" charset="0"/>
              </a:rPr>
              <a:t>k</a:t>
            </a:r>
            <a:r>
              <a:rPr lang="tr-TR" sz="3600" dirty="0" smtClean="0">
                <a:latin typeface="Times New Roman" panose="02020603050405020304" pitchFamily="18" charset="0"/>
                <a:cs typeface="Times New Roman" panose="02020603050405020304" pitchFamily="18" charset="0"/>
              </a:rPr>
              <a:t>aybediyoruz</a:t>
            </a:r>
            <a:r>
              <a:rPr lang="tr-TR" dirty="0" smtClean="0">
                <a:latin typeface="Chiller" panose="04020404031007020602" pitchFamily="82" charset="0"/>
                <a:cs typeface="Times New Roman" panose="02020603050405020304" pitchFamily="18" charset="0"/>
              </a:rPr>
              <a:t>!</a:t>
            </a:r>
            <a:endParaRPr lang="tr-TR" dirty="0">
              <a:latin typeface="Chiller" panose="04020404031007020602" pitchFamily="82" charset="0"/>
              <a:cs typeface="Times New Roman" panose="02020603050405020304" pitchFamily="18" charset="0"/>
            </a:endParaRPr>
          </a:p>
        </p:txBody>
      </p:sp>
      <p:sp>
        <p:nvSpPr>
          <p:cNvPr id="3" name="İçerik Yer Tutucusu 2"/>
          <p:cNvSpPr>
            <a:spLocks noGrp="1"/>
          </p:cNvSpPr>
          <p:nvPr>
            <p:ph idx="1"/>
          </p:nvPr>
        </p:nvSpPr>
        <p:spPr>
          <a:xfrm>
            <a:off x="467544" y="1844824"/>
            <a:ext cx="8229600" cy="4525963"/>
          </a:xfrm>
          <a:ln>
            <a:solidFill>
              <a:schemeClr val="tx1"/>
            </a:solidFill>
            <a:prstDash val="lgDash"/>
          </a:ln>
        </p:spPr>
        <p:txBody>
          <a:bodyPr anchor="ctr">
            <a:normAutofit lnSpcReduction="10000"/>
          </a:bodyPr>
          <a:lstStyle/>
          <a:p>
            <a:pPr algn="just"/>
            <a:r>
              <a:rPr lang="tr-TR" dirty="0" smtClean="0">
                <a:latin typeface="Times New Roman" panose="02020603050405020304" pitchFamily="18" charset="0"/>
                <a:cs typeface="Times New Roman" panose="02020603050405020304" pitchFamily="18" charset="0"/>
              </a:rPr>
              <a:t>Yaratıcılığımızı kaybediyoruz ve sonra bu yeteneğimizi geliştirmek yerine, mütemadiyen başkalarından körü körüne bir şeyler almakla meşgul oluyoruz. </a:t>
            </a:r>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Fuat Hoca alınmasına karşı değil fakat bunun aşağılık duygusuna kapılmadan şuurlu bir şekilde yapılmasını tavsiye ediyor.</a:t>
            </a:r>
          </a:p>
          <a:p>
            <a:pPr algn="just"/>
            <a:r>
              <a:rPr lang="tr-TR" i="1" dirty="0" smtClean="0">
                <a:latin typeface="Times New Roman" panose="02020603050405020304" pitchFamily="18" charset="0"/>
                <a:cs typeface="Times New Roman" panose="02020603050405020304" pitchFamily="18" charset="0"/>
              </a:rPr>
              <a:t>Türkiye’ </a:t>
            </a:r>
            <a:r>
              <a:rPr lang="tr-TR" i="1" dirty="0" err="1" smtClean="0">
                <a:latin typeface="Times New Roman" panose="02020603050405020304" pitchFamily="18" charset="0"/>
                <a:cs typeface="Times New Roman" panose="02020603050405020304" pitchFamily="18" charset="0"/>
              </a:rPr>
              <a:t>yi</a:t>
            </a:r>
            <a:r>
              <a:rPr lang="tr-TR" i="1" dirty="0" smtClean="0">
                <a:latin typeface="Times New Roman" panose="02020603050405020304" pitchFamily="18" charset="0"/>
                <a:cs typeface="Times New Roman" panose="02020603050405020304" pitchFamily="18" charset="0"/>
              </a:rPr>
              <a:t> meşgul eden mesele nedir </a:t>
            </a:r>
          </a:p>
          <a:p>
            <a:pPr marL="0" indent="0" algn="just">
              <a:buNone/>
            </a:pPr>
            <a:r>
              <a:rPr lang="tr-TR" i="1" dirty="0" smtClean="0">
                <a:latin typeface="Times New Roman" panose="02020603050405020304" pitchFamily="18" charset="0"/>
                <a:cs typeface="Times New Roman" panose="02020603050405020304" pitchFamily="18" charset="0"/>
              </a:rPr>
              <a:t>( </a:t>
            </a:r>
            <a:r>
              <a:rPr lang="tr-TR" i="1" dirty="0" err="1" smtClean="0">
                <a:latin typeface="Times New Roman" panose="02020603050405020304" pitchFamily="18" charset="0"/>
                <a:cs typeface="Times New Roman" panose="02020603050405020304" pitchFamily="18" charset="0"/>
              </a:rPr>
              <a:t>Ergenokon</a:t>
            </a:r>
            <a:r>
              <a:rPr lang="tr-TR" i="1" dirty="0" smtClean="0">
                <a:latin typeface="Times New Roman" panose="02020603050405020304" pitchFamily="18" charset="0"/>
                <a:cs typeface="Times New Roman" panose="02020603050405020304" pitchFamily="18" charset="0"/>
              </a:rPr>
              <a:t>)</a:t>
            </a:r>
            <a:endParaRPr 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305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just"/>
            <a:r>
              <a:rPr lang="tr-TR" sz="3200" dirty="0" smtClean="0">
                <a:latin typeface="Times New Roman" panose="02020603050405020304" pitchFamily="18" charset="0"/>
                <a:cs typeface="Times New Roman" panose="02020603050405020304" pitchFamily="18" charset="0"/>
              </a:rPr>
              <a:t>Bilimleri yabancı kültür merkezlerinden İslam dünyasına ulaştıran anayollar…</a:t>
            </a:r>
            <a:endParaRPr lang="tr-TR" sz="32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088997" y="-352693"/>
            <a:ext cx="4966007" cy="864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006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tr-TR" dirty="0" smtClean="0">
                <a:latin typeface="Times New Roman" panose="02020603050405020304" pitchFamily="18" charset="0"/>
                <a:cs typeface="Times New Roman" panose="02020603050405020304" pitchFamily="18" charset="0"/>
              </a:rPr>
              <a:t>ZAMAN</a:t>
            </a:r>
            <a:r>
              <a:rPr lang="tr-TR" dirty="0" smtClean="0"/>
              <a:t> ?</a:t>
            </a:r>
            <a:endParaRPr lang="tr-TR" dirty="0"/>
          </a:p>
        </p:txBody>
      </p:sp>
      <p:sp>
        <p:nvSpPr>
          <p:cNvPr id="3" name="İçerik Yer Tutucusu 2"/>
          <p:cNvSpPr>
            <a:spLocks noGrp="1"/>
          </p:cNvSpPr>
          <p:nvPr>
            <p:ph idx="1"/>
          </p:nvPr>
        </p:nvSpPr>
        <p:spPr>
          <a:xfrm>
            <a:off x="457200" y="1600200"/>
            <a:ext cx="8229600" cy="4709120"/>
          </a:xfrm>
        </p:spPr>
        <p:txBody>
          <a:bodyPr>
            <a:normAutofit fontScale="92500" lnSpcReduction="20000"/>
          </a:bodyPr>
          <a:lstStyle/>
          <a:p>
            <a:pPr algn="just"/>
            <a:r>
              <a:rPr lang="tr-TR" dirty="0" smtClean="0">
                <a:latin typeface="Times New Roman" panose="02020603050405020304" pitchFamily="18" charset="0"/>
                <a:cs typeface="Times New Roman" panose="02020603050405020304" pitchFamily="18" charset="0"/>
              </a:rPr>
              <a:t>Fuat Hoca ‘</a:t>
            </a:r>
            <a:r>
              <a:rPr lang="tr-TR" i="1" dirty="0" smtClean="0">
                <a:latin typeface="Times New Roman" panose="02020603050405020304" pitchFamily="18" charset="0"/>
                <a:cs typeface="Times New Roman" panose="02020603050405020304" pitchFamily="18" charset="0"/>
              </a:rPr>
              <a:t>Benim çalışmam 365 gündür. Haftam 7 gündür. Cumartesi, Pazar günü bile 07.30’ da enstitüdeyim. Bilim adamları buna yakın çalışmalı diyor. Eğer böyle yapmazsak modern cumhuriyetimizi, modern ülkemizi kalkındıramayız</a:t>
            </a:r>
            <a:r>
              <a:rPr lang="tr-TR" dirty="0" smtClean="0">
                <a:latin typeface="Times New Roman" panose="02020603050405020304" pitchFamily="18" charset="0"/>
                <a:cs typeface="Times New Roman" panose="02020603050405020304" pitchFamily="18" charset="0"/>
              </a:rPr>
              <a:t>.’</a:t>
            </a:r>
          </a:p>
          <a:p>
            <a:pPr algn="just"/>
            <a:r>
              <a:rPr lang="tr-TR" dirty="0" smtClean="0">
                <a:latin typeface="Times New Roman" panose="02020603050405020304" pitchFamily="18" charset="0"/>
                <a:cs typeface="Times New Roman" panose="02020603050405020304" pitchFamily="18" charset="0"/>
              </a:rPr>
              <a:t>Ona göre okuma konusunda ilkokul öğretmenlerinin önemi büyüktür. Yine Fuat Hoca’ ya göre camide vaaz eden din adamlarımızın müfredatına namaz, oruç kadar insana hayatına cemiyet hayatına  etki eden </a:t>
            </a:r>
            <a:r>
              <a:rPr lang="tr-TR" dirty="0" err="1" smtClean="0">
                <a:latin typeface="Times New Roman" panose="02020603050405020304" pitchFamily="18" charset="0"/>
                <a:cs typeface="Times New Roman" panose="02020603050405020304" pitchFamily="18" charset="0"/>
              </a:rPr>
              <a:t>unsurularıda</a:t>
            </a:r>
            <a:r>
              <a:rPr lang="tr-TR" dirty="0" smtClean="0">
                <a:latin typeface="Times New Roman" panose="02020603050405020304" pitchFamily="18" charset="0"/>
                <a:cs typeface="Times New Roman" panose="02020603050405020304" pitchFamily="18" charset="0"/>
              </a:rPr>
              <a:t> dahil etmek zorundadır.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784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Fuat Hoca’ </a:t>
            </a:r>
            <a:r>
              <a:rPr lang="tr-TR" dirty="0" err="1" smtClean="0"/>
              <a:t>nın</a:t>
            </a:r>
            <a:r>
              <a:rPr lang="tr-TR" dirty="0" smtClean="0"/>
              <a:t> amacı neydi?</a:t>
            </a:r>
            <a:endParaRPr lang="tr-TR" dirty="0"/>
          </a:p>
        </p:txBody>
      </p:sp>
      <p:sp>
        <p:nvSpPr>
          <p:cNvPr id="3" name="İçerik Yer Tutucusu 2"/>
          <p:cNvSpPr>
            <a:spLocks noGrp="1"/>
          </p:cNvSpPr>
          <p:nvPr>
            <p:ph idx="1"/>
          </p:nvPr>
        </p:nvSpPr>
        <p:spPr>
          <a:xfrm>
            <a:off x="457200" y="1600200"/>
            <a:ext cx="8229600" cy="4925144"/>
          </a:xfrm>
        </p:spPr>
        <p:txBody>
          <a:bodyPr anchor="ctr">
            <a:normAutofit fontScale="92500"/>
          </a:bodyPr>
          <a:lstStyle/>
          <a:p>
            <a:pPr algn="just"/>
            <a:r>
              <a:rPr lang="tr-TR" dirty="0" smtClean="0">
                <a:latin typeface="Times New Roman" panose="02020603050405020304" pitchFamily="18" charset="0"/>
                <a:cs typeface="Times New Roman" panose="02020603050405020304" pitchFamily="18" charset="0"/>
              </a:rPr>
              <a:t>Aşağılık kompleksinden kurtulmalıyız.  Türk münevveri düşündü ve </a:t>
            </a:r>
            <a:r>
              <a:rPr lang="tr-TR" dirty="0" err="1" smtClean="0">
                <a:latin typeface="Times New Roman" panose="02020603050405020304" pitchFamily="18" charset="0"/>
                <a:cs typeface="Times New Roman" panose="02020603050405020304" pitchFamily="18" charset="0"/>
              </a:rPr>
              <a:t>ğeri</a:t>
            </a:r>
            <a:r>
              <a:rPr lang="tr-TR" dirty="0" smtClean="0">
                <a:latin typeface="Times New Roman" panose="02020603050405020304" pitchFamily="18" charset="0"/>
                <a:cs typeface="Times New Roman" panose="02020603050405020304" pitchFamily="18" charset="0"/>
              </a:rPr>
              <a:t> kalmışlığın sebebini İslam dünyasında aramaya başladı. Başka yolu da yoktu. </a:t>
            </a:r>
          </a:p>
          <a:p>
            <a:pPr algn="just"/>
            <a:r>
              <a:rPr lang="tr-TR" dirty="0" smtClean="0">
                <a:latin typeface="Times New Roman" panose="02020603050405020304" pitchFamily="18" charset="0"/>
                <a:cs typeface="Times New Roman" panose="02020603050405020304" pitchFamily="18" charset="0"/>
              </a:rPr>
              <a:t>Atatürk geri kalmışlığımızın sebebini en iyi gören insandı. O günlerde bilimler tarihçisi de yoktu. Atatürk’ e bunu izah edemediler. Atatürk sadece hadiseyi gördü, ancak sebeplerini öğrenemedi. Eğer öğrenseydi aradan geçen  o kadar yılda çok yol kat ederdik.</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935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5688632"/>
          </a:xfrm>
        </p:spPr>
        <p:txBody>
          <a:bodyPr anchor="ctr">
            <a:normAutofit/>
          </a:bodyPr>
          <a:lstStyle/>
          <a:p>
            <a:pPr algn="just"/>
            <a:r>
              <a:rPr lang="tr-TR" dirty="0" smtClean="0"/>
              <a:t>O bilim tarihindeki eksik halkalardan birini yerine koymak istiyor.</a:t>
            </a:r>
          </a:p>
          <a:p>
            <a:pPr algn="just"/>
            <a:r>
              <a:rPr lang="tr-TR" dirty="0" smtClean="0"/>
              <a:t>Rönesans’ ı doğrudan Antik çağa bağlayan yanlış düşünce ile oluşan boşluğu doldurmak istiyor.</a:t>
            </a:r>
          </a:p>
          <a:p>
            <a:pPr algn="just"/>
            <a:r>
              <a:rPr lang="tr-TR" dirty="0" smtClean="0"/>
              <a:t>O İslam kültür çevresinin yaratıcı bilginlerinin bir alma ve özümleme döneminin ardından 900-1600 yılları arasında gösterdikleri başarılarını ortaya koymayı amaçlıyor.</a:t>
            </a:r>
          </a:p>
        </p:txBody>
      </p:sp>
    </p:spTree>
    <p:extLst>
      <p:ext uri="{BB962C8B-B14F-4D97-AF65-F5344CB8AC3E}">
        <p14:creationId xmlns:p14="http://schemas.microsoft.com/office/powerpoint/2010/main" val="2663929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a:solidFill>
            <a:schemeClr val="accent1">
              <a:lumMod val="20000"/>
              <a:lumOff val="80000"/>
            </a:schemeClr>
          </a:solidFill>
          <a:ln>
            <a:solidFill>
              <a:schemeClr val="tx1"/>
            </a:solidFill>
            <a:prstDash val="sysDot"/>
          </a:ln>
        </p:spPr>
        <p:txBody>
          <a:bodyPr anchor="ctr">
            <a:normAutofit lnSpcReduction="10000"/>
          </a:bodyPr>
          <a:lstStyle/>
          <a:p>
            <a:pPr algn="just"/>
            <a:r>
              <a:rPr lang="tr-TR" dirty="0" smtClean="0">
                <a:latin typeface="Times New Roman" panose="02020603050405020304" pitchFamily="18" charset="0"/>
                <a:cs typeface="Times New Roman" panose="02020603050405020304" pitchFamily="18" charset="0"/>
              </a:rPr>
              <a:t>O yüzden Fuat Hoca bu çalışmalarla Türklerin medeniyet tarihindeki yerini göstermeye çalışıyor. Türklerin  biz ne kadar </a:t>
            </a:r>
            <a:r>
              <a:rPr lang="tr-TR" dirty="0" err="1" smtClean="0">
                <a:latin typeface="Times New Roman" panose="02020603050405020304" pitchFamily="18" charset="0"/>
                <a:cs typeface="Times New Roman" panose="02020603050405020304" pitchFamily="18" charset="0"/>
              </a:rPr>
              <a:t>üstünmüşüzden</a:t>
            </a:r>
            <a:r>
              <a:rPr lang="tr-TR" dirty="0" smtClean="0">
                <a:latin typeface="Times New Roman" panose="02020603050405020304" pitchFamily="18" charset="0"/>
                <a:cs typeface="Times New Roman" panose="02020603050405020304" pitchFamily="18" charset="0"/>
              </a:rPr>
              <a:t> ziyade, bu medeniyeti geliştiren insan tiplerini tanıması ve ortaya konan ürünlerin üzerinde düşünmesini amaçlamış.</a:t>
            </a:r>
          </a:p>
          <a:p>
            <a:pPr algn="just"/>
            <a:r>
              <a:rPr lang="tr-TR" dirty="0" smtClean="0">
                <a:latin typeface="Times New Roman" panose="02020603050405020304" pitchFamily="18" charset="0"/>
                <a:cs typeface="Times New Roman" panose="02020603050405020304" pitchFamily="18" charset="0"/>
              </a:rPr>
              <a:t>Örneğin </a:t>
            </a:r>
            <a:r>
              <a:rPr lang="tr-TR" dirty="0" err="1" smtClean="0">
                <a:latin typeface="Times New Roman" panose="02020603050405020304" pitchFamily="18" charset="0"/>
                <a:cs typeface="Times New Roman" panose="02020603050405020304" pitchFamily="18" charset="0"/>
              </a:rPr>
              <a:t>Biruni</a:t>
            </a:r>
            <a:r>
              <a:rPr lang="tr-TR" dirty="0" smtClean="0">
                <a:latin typeface="Times New Roman" panose="02020603050405020304" pitchFamily="18" charset="0"/>
                <a:cs typeface="Times New Roman" panose="02020603050405020304" pitchFamily="18" charset="0"/>
              </a:rPr>
              <a:t> Gazze’ den yola çıkıyor Bağdat’ a kadar gidiyor. Gittiği mesafeyi arşın </a:t>
            </a:r>
            <a:r>
              <a:rPr lang="tr-TR" dirty="0" err="1" smtClean="0">
                <a:latin typeface="Times New Roman" panose="02020603050405020304" pitchFamily="18" charset="0"/>
                <a:cs typeface="Times New Roman" panose="02020603050405020304" pitchFamily="18" charset="0"/>
              </a:rPr>
              <a:t>arşın</a:t>
            </a:r>
            <a:r>
              <a:rPr lang="tr-TR" dirty="0" smtClean="0">
                <a:latin typeface="Times New Roman" panose="02020603050405020304" pitchFamily="18" charset="0"/>
                <a:cs typeface="Times New Roman" panose="02020603050405020304" pitchFamily="18" charset="0"/>
              </a:rPr>
              <a:t> ölçüyor. Tam iki sene bu iş için çalışıyor. 7 8 bin km den bahsediyoruz.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127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Bilimleri </a:t>
            </a:r>
            <a:r>
              <a:rPr lang="tr-TR" sz="3200" dirty="0" smtClean="0">
                <a:latin typeface="Times New Roman" panose="02020603050405020304" pitchFamily="18" charset="0"/>
                <a:cs typeface="Times New Roman" panose="02020603050405020304" pitchFamily="18" charset="0"/>
              </a:rPr>
              <a:t>İslam dünyasından Avrupa’ ya ulaştıran anayollar</a:t>
            </a:r>
            <a:r>
              <a:rPr lang="tr-TR" sz="3200" dirty="0">
                <a:latin typeface="Times New Roman" panose="02020603050405020304" pitchFamily="18" charset="0"/>
                <a:cs typeface="Times New Roman" panose="02020603050405020304" pitchFamily="18" charset="0"/>
              </a:rPr>
              <a:t>…</a:t>
            </a:r>
            <a:endParaRPr lang="tr-TR"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5400000">
            <a:off x="2209429" y="-113085"/>
            <a:ext cx="5013176" cy="835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80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6">
              <a:lumMod val="60000"/>
              <a:lumOff val="40000"/>
            </a:schemeClr>
          </a:solidFill>
          <a:ln>
            <a:solidFill>
              <a:schemeClr val="tx1"/>
            </a:solidFill>
            <a:prstDash val="lgDash"/>
          </a:ln>
        </p:spPr>
        <p:txBody>
          <a:bodyPr>
            <a:normAutofit fontScale="90000"/>
          </a:bodyPr>
          <a:lstStyle/>
          <a:p>
            <a:r>
              <a:rPr lang="tr-TR" dirty="0" smtClean="0">
                <a:latin typeface="Times New Roman" panose="02020603050405020304" pitchFamily="18" charset="0"/>
                <a:cs typeface="Times New Roman" panose="02020603050405020304" pitchFamily="18" charset="0"/>
              </a:rPr>
              <a:t>Batı Medeniyeti’ </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Kökenininde</a:t>
            </a:r>
            <a:r>
              <a:rPr lang="tr-TR" dirty="0" smtClean="0">
                <a:latin typeface="Times New Roman" panose="02020603050405020304" pitchFamily="18" charset="0"/>
                <a:cs typeface="Times New Roman" panose="02020603050405020304" pitchFamily="18" charset="0"/>
              </a:rPr>
              <a:t> İslam Biliminin İzleri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chor="ctr">
            <a:normAutofit fontScale="92500" lnSpcReduction="20000"/>
          </a:bodyPr>
          <a:lstStyle/>
          <a:p>
            <a:pPr algn="just"/>
            <a:r>
              <a:rPr lang="tr-TR" dirty="0" smtClean="0">
                <a:latin typeface="Times New Roman" panose="02020603050405020304" pitchFamily="18" charset="0"/>
                <a:cs typeface="Times New Roman" panose="02020603050405020304" pitchFamily="18" charset="0"/>
              </a:rPr>
              <a:t>Müslümanlar 711 yılında </a:t>
            </a:r>
            <a:r>
              <a:rPr lang="tr-TR" dirty="0" err="1" smtClean="0">
                <a:latin typeface="Times New Roman" panose="02020603050405020304" pitchFamily="18" charset="0"/>
                <a:cs typeface="Times New Roman" panose="02020603050405020304" pitchFamily="18" charset="0"/>
              </a:rPr>
              <a:t>İber</a:t>
            </a:r>
            <a:r>
              <a:rPr lang="tr-TR" dirty="0" smtClean="0">
                <a:latin typeface="Times New Roman" panose="02020603050405020304" pitchFamily="18" charset="0"/>
                <a:cs typeface="Times New Roman" panose="02020603050405020304" pitchFamily="18" charset="0"/>
              </a:rPr>
              <a:t> Yarımadası’ </a:t>
            </a:r>
            <a:r>
              <a:rPr lang="tr-TR" dirty="0" err="1" smtClean="0">
                <a:latin typeface="Times New Roman" panose="02020603050405020304" pitchFamily="18" charset="0"/>
                <a:cs typeface="Times New Roman" panose="02020603050405020304" pitchFamily="18" charset="0"/>
              </a:rPr>
              <a:t>na</a:t>
            </a:r>
            <a:r>
              <a:rPr lang="tr-TR" dirty="0" smtClean="0">
                <a:latin typeface="Times New Roman" panose="02020603050405020304" pitchFamily="18" charset="0"/>
                <a:cs typeface="Times New Roman" panose="02020603050405020304" pitchFamily="18" charset="0"/>
              </a:rPr>
              <a:t> ayak basmalarıyla İslam kültür dünyası ile Avrupa arasındaki bağlantıyı kurmuş, geliştirecekleri bilimlerin birkaç yüzyıl sonra ayrı bir kültür dünyasında yayılma kaderini çizmişlerdi.</a:t>
            </a:r>
          </a:p>
          <a:p>
            <a:pPr algn="just"/>
            <a:r>
              <a:rPr lang="tr-TR" dirty="0" smtClean="0">
                <a:latin typeface="Times New Roman" panose="02020603050405020304" pitchFamily="18" charset="0"/>
                <a:cs typeface="Times New Roman" panose="02020603050405020304" pitchFamily="18" charset="0"/>
              </a:rPr>
              <a:t>Müslümanlar 16. yüzyılın ortalarına doğru kadar bilimde Avrupalılardan daha ilerdeydiler. Fakat Avrupalılar Müslümanlardan bilgiyi 10. yüzyıldan itibaren aldılar. Bu alış 500 yıl sürdü. 17. yüzyılın başlarında Avrupalılar önderlik konumuna geçtiler.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851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chor="ctr"/>
          <a:lstStyle/>
          <a:p>
            <a:pPr algn="just"/>
            <a:r>
              <a:rPr lang="tr-TR" i="1" dirty="0" smtClean="0">
                <a:latin typeface="Times New Roman" panose="02020603050405020304" pitchFamily="18" charset="0"/>
                <a:cs typeface="Times New Roman" panose="02020603050405020304" pitchFamily="18" charset="0"/>
              </a:rPr>
              <a:t>«Antik İlimlerin İslam Dünyasındaki Devamı»  </a:t>
            </a:r>
            <a:r>
              <a:rPr lang="tr-TR" dirty="0" smtClean="0">
                <a:latin typeface="Times New Roman" panose="02020603050405020304" pitchFamily="18" charset="0"/>
                <a:cs typeface="Times New Roman" panose="02020603050405020304" pitchFamily="18" charset="0"/>
              </a:rPr>
              <a:t>adlı kitabı yazan Franz </a:t>
            </a:r>
            <a:r>
              <a:rPr lang="tr-TR" dirty="0" err="1" smtClean="0">
                <a:latin typeface="Times New Roman" panose="02020603050405020304" pitchFamily="18" charset="0"/>
                <a:cs typeface="Times New Roman" panose="02020603050405020304" pitchFamily="18" charset="0"/>
              </a:rPr>
              <a:t>Rosenthal</a:t>
            </a:r>
            <a:r>
              <a:rPr lang="tr-TR"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Eğer İslam, bilimi; bilim olarak teşvik etmeyip de bilimin insan hayatına menfaati bakımından veya başka bakımlardan teşvik etmiş olsaydı bu, bilimlerin İslam dünyasında bu kadar gelişmiş olmasına bu kadar kafi gelmezdi</a:t>
            </a:r>
            <a:r>
              <a:rPr lang="tr-TR"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652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a:ln>
            <a:solidFill>
              <a:schemeClr val="tx1"/>
            </a:solidFill>
            <a:prstDash val="lgDashDot"/>
          </a:ln>
        </p:spPr>
        <p:txBody>
          <a:bodyPr anchor="ctr"/>
          <a:lstStyle/>
          <a:p>
            <a:pPr algn="just"/>
            <a:r>
              <a:rPr lang="tr-TR" dirty="0" smtClean="0">
                <a:latin typeface="Times New Roman" panose="02020603050405020304" pitchFamily="18" charset="0"/>
                <a:cs typeface="Times New Roman" panose="02020603050405020304" pitchFamily="18" charset="0"/>
              </a:rPr>
              <a:t>George </a:t>
            </a:r>
            <a:r>
              <a:rPr lang="tr-TR" dirty="0" err="1">
                <a:latin typeface="Times New Roman" panose="02020603050405020304" pitchFamily="18" charset="0"/>
                <a:cs typeface="Times New Roman" panose="02020603050405020304" pitchFamily="18" charset="0"/>
              </a:rPr>
              <a:t>Sarton</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ise </a:t>
            </a:r>
            <a:r>
              <a:rPr lang="tr-TR" dirty="0" err="1" smtClean="0">
                <a:latin typeface="Times New Roman" panose="02020603050405020304" pitchFamily="18" charset="0"/>
                <a:cs typeface="Times New Roman" panose="02020603050405020304" pitchFamily="18" charset="0"/>
              </a:rPr>
              <a:t>Biruni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için ‘ Beşeriyetin tanıdığı en büyük kafalardan biri’ tabirini kullanmıştır. </a:t>
            </a:r>
            <a:endParaRPr lang="tr-TR" dirty="0" smtClean="0">
              <a:latin typeface="Times New Roman" panose="02020603050405020304" pitchFamily="18" charset="0"/>
              <a:cs typeface="Times New Roman" panose="02020603050405020304" pitchFamily="18" charset="0"/>
            </a:endParaRPr>
          </a:p>
          <a:p>
            <a:pPr algn="just"/>
            <a:r>
              <a:rPr lang="tr-TR" dirty="0" err="1" smtClean="0">
                <a:latin typeface="Times New Roman" panose="02020603050405020304" pitchFamily="18" charset="0"/>
                <a:cs typeface="Times New Roman" panose="02020603050405020304" pitchFamily="18" charset="0"/>
              </a:rPr>
              <a:t>Biruni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Hint medeniyetinin adet ve </a:t>
            </a:r>
            <a:r>
              <a:rPr lang="tr-TR" dirty="0" smtClean="0">
                <a:latin typeface="Times New Roman" panose="02020603050405020304" pitchFamily="18" charset="0"/>
                <a:cs typeface="Times New Roman" panose="02020603050405020304" pitchFamily="18" charset="0"/>
              </a:rPr>
              <a:t>ananelerini </a:t>
            </a:r>
            <a:r>
              <a:rPr lang="tr-TR" dirty="0">
                <a:latin typeface="Times New Roman" panose="02020603050405020304" pitchFamily="18" charset="0"/>
                <a:cs typeface="Times New Roman" panose="02020603050405020304" pitchFamily="18" charset="0"/>
              </a:rPr>
              <a:t>ortaya koyuyor</a:t>
            </a:r>
            <a:r>
              <a:rPr lang="tr-TR" dirty="0" smtClean="0">
                <a:latin typeface="Times New Roman" panose="02020603050405020304" pitchFamily="18" charset="0"/>
                <a:cs typeface="Times New Roman" panose="02020603050405020304" pitchFamily="18" charset="0"/>
              </a:rPr>
              <a:t>. </a:t>
            </a:r>
          </a:p>
          <a:p>
            <a:pPr algn="just"/>
            <a:r>
              <a:rPr lang="tr-TR" dirty="0" err="1" smtClean="0">
                <a:latin typeface="Times New Roman" panose="02020603050405020304" pitchFamily="18" charset="0"/>
                <a:cs typeface="Times New Roman" panose="02020603050405020304" pitchFamily="18" charset="0"/>
              </a:rPr>
              <a:t>Biruni</a:t>
            </a:r>
            <a:r>
              <a:rPr lang="tr-TR" dirty="0" smtClean="0">
                <a:latin typeface="Times New Roman" panose="02020603050405020304" pitchFamily="18" charset="0"/>
                <a:cs typeface="Times New Roman" panose="02020603050405020304" pitchFamily="18" charset="0"/>
              </a:rPr>
              <a:t>, 4 mevsimin süresini tutuyor.</a:t>
            </a:r>
          </a:p>
          <a:p>
            <a:pPr algn="just"/>
            <a:r>
              <a:rPr lang="tr-TR" dirty="0" err="1" smtClean="0">
                <a:latin typeface="Times New Roman" panose="02020603050405020304" pitchFamily="18" charset="0"/>
                <a:cs typeface="Times New Roman" panose="02020603050405020304" pitchFamily="18" charset="0"/>
              </a:rPr>
              <a:t>Biruni</a:t>
            </a:r>
            <a:r>
              <a:rPr lang="tr-TR" dirty="0" smtClean="0">
                <a:latin typeface="Times New Roman" panose="02020603050405020304" pitchFamily="18" charset="0"/>
                <a:cs typeface="Times New Roman" panose="02020603050405020304" pitchFamily="18" charset="0"/>
              </a:rPr>
              <a:t> boylam derecelerini ölçüyor( </a:t>
            </a:r>
            <a:r>
              <a:rPr lang="tr-TR" dirty="0" err="1" smtClean="0">
                <a:solidFill>
                  <a:srgbClr val="FF0000"/>
                </a:solidFill>
                <a:latin typeface="Times New Roman" panose="02020603050405020304" pitchFamily="18" charset="0"/>
                <a:cs typeface="Times New Roman" panose="02020603050405020304" pitchFamily="18" charset="0"/>
              </a:rPr>
              <a:t>syf</a:t>
            </a:r>
            <a:r>
              <a:rPr lang="tr-TR" dirty="0" smtClean="0">
                <a:solidFill>
                  <a:srgbClr val="FF0000"/>
                </a:solidFill>
                <a:latin typeface="Times New Roman" panose="02020603050405020304" pitchFamily="18" charset="0"/>
                <a:cs typeface="Times New Roman" panose="02020603050405020304" pitchFamily="18" charset="0"/>
              </a:rPr>
              <a:t>. 83)</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488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İslam Gökbiliminin Kuruluşu ve Haritacılık</a:t>
            </a:r>
          </a:p>
        </p:txBody>
      </p:sp>
      <p:sp>
        <p:nvSpPr>
          <p:cNvPr id="3" name="İçerik Yer Tutucusu 2"/>
          <p:cNvSpPr>
            <a:spLocks noGrp="1"/>
          </p:cNvSpPr>
          <p:nvPr>
            <p:ph idx="1"/>
          </p:nvPr>
        </p:nvSpPr>
        <p:spPr/>
        <p:txBody>
          <a:bodyPr/>
          <a:lstStyle/>
          <a:p>
            <a:pPr marL="176213" lvl="1" indent="280988" algn="just">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8. </a:t>
            </a:r>
            <a:r>
              <a:rPr lang="tr-TR" dirty="0">
                <a:latin typeface="Times New Roman" panose="02020603050405020304" pitchFamily="18" charset="0"/>
                <a:cs typeface="Times New Roman" panose="02020603050405020304" pitchFamily="18" charset="0"/>
              </a:rPr>
              <a:t>v</a:t>
            </a:r>
            <a:r>
              <a:rPr lang="tr-TR" dirty="0" smtClean="0">
                <a:latin typeface="Times New Roman" panose="02020603050405020304" pitchFamily="18" charset="0"/>
                <a:cs typeface="Times New Roman" panose="02020603050405020304" pitchFamily="18" charset="0"/>
              </a:rPr>
              <a:t>e 9. yüzyılda Müslümanlar, Yunanlıların ve Hintlilerin matematik coğrafyasının bazı esaslarını öğrenmişlerdi. Halife </a:t>
            </a:r>
            <a:r>
              <a:rPr lang="tr-TR" dirty="0" err="1" smtClean="0">
                <a:latin typeface="Times New Roman" panose="02020603050405020304" pitchFamily="18" charset="0"/>
                <a:cs typeface="Times New Roman" panose="02020603050405020304" pitchFamily="18" charset="0"/>
              </a:rPr>
              <a:t>Me’mun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Marinos</a:t>
            </a:r>
            <a:r>
              <a:rPr lang="tr-TR" dirty="0" smtClean="0">
                <a:latin typeface="Times New Roman" panose="02020603050405020304" pitchFamily="18" charset="0"/>
                <a:cs typeface="Times New Roman" panose="02020603050405020304" pitchFamily="18" charset="0"/>
              </a:rPr>
              <a:t>’ un dünya haritasına bakılarak, enlem ve boylan derecelerini ölçülerine dayanarak yeni bir coğrafya kitabı yazılması emrini verdi. Bunun için görevlendirdiği 70 matematikçi ve coğrafyacı </a:t>
            </a:r>
            <a:r>
              <a:rPr lang="tr-TR" dirty="0">
                <a:latin typeface="Times New Roman" panose="02020603050405020304" pitchFamily="18" charset="0"/>
                <a:cs typeface="Times New Roman" panose="02020603050405020304" pitchFamily="18" charset="0"/>
              </a:rPr>
              <a:t>20-30 yıl çalışmıştır</a:t>
            </a:r>
            <a:r>
              <a:rPr lang="tr-TR" dirty="0" smtClean="0">
                <a:latin typeface="Times New Roman" panose="02020603050405020304" pitchFamily="18" charset="0"/>
                <a:cs typeface="Times New Roman" panose="02020603050405020304" pitchFamily="18" charset="0"/>
              </a:rPr>
              <a:t>.</a:t>
            </a:r>
          </a:p>
          <a:p>
            <a:pPr marL="176213" lvl="1" indent="280988" algn="just">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Haritayı 1984 yılında tesadüfi olarak Topkapı Sarayı’nda bir ansiklopedi içinde buluyor Fuat Hoca.</a:t>
            </a:r>
          </a:p>
          <a:p>
            <a:pPr marL="457200" lvl="1" indent="0" algn="just">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32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Yer Tutucusu 9"/>
          <p:cNvSpPr>
            <a:spLocks noGrp="1"/>
          </p:cNvSpPr>
          <p:nvPr>
            <p:ph type="body" idx="1"/>
          </p:nvPr>
        </p:nvSpPr>
        <p:spPr>
          <a:xfrm>
            <a:off x="323528" y="332656"/>
            <a:ext cx="4040188" cy="639762"/>
          </a:xfrm>
        </p:spPr>
        <p:txBody>
          <a:bodyPr>
            <a:normAutofit fontScale="92500" lnSpcReduction="20000"/>
          </a:bodyPr>
          <a:lstStyle/>
          <a:p>
            <a:r>
              <a:rPr lang="tr-TR" dirty="0" err="1" smtClean="0"/>
              <a:t>Ptolames</a:t>
            </a:r>
            <a:r>
              <a:rPr lang="tr-TR" dirty="0" smtClean="0"/>
              <a:t> Coğrafyası 14.yy dan bir yazma</a:t>
            </a:r>
            <a:endParaRPr lang="tr-TR" dirty="0"/>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1268760"/>
            <a:ext cx="4040188" cy="5328591"/>
          </a:xfrm>
        </p:spPr>
      </p:pic>
      <p:sp>
        <p:nvSpPr>
          <p:cNvPr id="11" name="Metin Yer Tutucusu 10"/>
          <p:cNvSpPr>
            <a:spLocks noGrp="1"/>
          </p:cNvSpPr>
          <p:nvPr>
            <p:ph type="body" sz="quarter" idx="3"/>
          </p:nvPr>
        </p:nvSpPr>
        <p:spPr>
          <a:xfrm>
            <a:off x="4355976" y="116632"/>
            <a:ext cx="4041775" cy="639762"/>
          </a:xfrm>
        </p:spPr>
        <p:txBody>
          <a:bodyPr/>
          <a:lstStyle/>
          <a:p>
            <a:r>
              <a:rPr lang="tr-TR" dirty="0" smtClean="0"/>
              <a:t>El Me-</a:t>
            </a:r>
            <a:r>
              <a:rPr lang="tr-TR" dirty="0" err="1" smtClean="0"/>
              <a:t>mun</a:t>
            </a:r>
            <a:r>
              <a:rPr lang="tr-TR" dirty="0" smtClean="0"/>
              <a:t> Dönemi 9. yy</a:t>
            </a:r>
            <a:endParaRPr lang="tr-TR" dirty="0"/>
          </a:p>
        </p:txBody>
      </p:sp>
      <p:pic>
        <p:nvPicPr>
          <p:cNvPr id="8" name="İçerik Yer Tutucusu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1268760"/>
            <a:ext cx="4041775" cy="5400600"/>
          </a:xfrm>
        </p:spPr>
      </p:pic>
    </p:spTree>
    <p:extLst>
      <p:ext uri="{BB962C8B-B14F-4D97-AF65-F5344CB8AC3E}">
        <p14:creationId xmlns:p14="http://schemas.microsoft.com/office/powerpoint/2010/main" val="260759955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688</TotalTime>
  <Words>1459</Words>
  <Application>Microsoft Office PowerPoint</Application>
  <PresentationFormat>Ekran Gösterisi (4:3)</PresentationFormat>
  <Paragraphs>98</Paragraphs>
  <Slides>33</Slides>
  <Notes>6</Notes>
  <HiddenSlides>0</HiddenSlides>
  <MMClips>0</MMClips>
  <ScaleCrop>false</ScaleCrop>
  <HeadingPairs>
    <vt:vector size="4" baseType="variant">
      <vt:variant>
        <vt:lpstr>Tema</vt:lpstr>
      </vt:variant>
      <vt:variant>
        <vt:i4>2</vt:i4>
      </vt:variant>
      <vt:variant>
        <vt:lpstr>Slayt Başlıkları</vt:lpstr>
      </vt:variant>
      <vt:variant>
        <vt:i4>33</vt:i4>
      </vt:variant>
    </vt:vector>
  </HeadingPairs>
  <TitlesOfParts>
    <vt:vector size="35" baseType="lpstr">
      <vt:lpstr>Ofis Teması</vt:lpstr>
      <vt:lpstr>Cilt</vt:lpstr>
      <vt:lpstr>Etimesgut  Atatürk İlkokulu  Prof. Dr. Fuat SEZGİN Bilim Tarihi Sohbetleri  Kitap İncelemesi</vt:lpstr>
      <vt:lpstr>Sizde neler çağrıştırıyor?</vt:lpstr>
      <vt:lpstr>Bilimleri yabancı kültür merkezlerinden İslam dünyasına ulaştıran anayollar…</vt:lpstr>
      <vt:lpstr>Bilimleri İslam dünyasından Avrupa’ ya ulaştıran anayollar…</vt:lpstr>
      <vt:lpstr>Batı Medeniyeti’ nin Kökenininde İslam Biliminin İzleri</vt:lpstr>
      <vt:lpstr>PowerPoint Sunusu</vt:lpstr>
      <vt:lpstr>PowerPoint Sunusu</vt:lpstr>
      <vt:lpstr>İslam Gökbiliminin Kuruluşu ve Haritacılık</vt:lpstr>
      <vt:lpstr>PowerPoint Sunusu</vt:lpstr>
      <vt:lpstr>PowerPoint Sunusu</vt:lpstr>
      <vt:lpstr>PowerPoint Sunusu</vt:lpstr>
      <vt:lpstr>Piri Reis’ in Haritası</vt:lpstr>
      <vt:lpstr>PowerPoint Sunusu</vt:lpstr>
      <vt:lpstr>Piri Reis’ in Haritası Nereyi Gösteriyor?</vt:lpstr>
      <vt:lpstr>Amerika’ yı Gösteren Diğer Haritalar</vt:lpstr>
      <vt:lpstr>PowerPoint Sunusu</vt:lpstr>
      <vt:lpstr>Piri Reis’ in Kitab-ı Bahriye’ de Ortaya Koyduğu Haritalar</vt:lpstr>
      <vt:lpstr>Müslümanlarda Bilime ve Bilimsel Yönteme Bakış</vt:lpstr>
      <vt:lpstr>PowerPoint Sunusu</vt:lpstr>
      <vt:lpstr>PowerPoint Sunusu</vt:lpstr>
      <vt:lpstr>PowerPoint Sunusu</vt:lpstr>
      <vt:lpstr>PowerPoint Sunusu</vt:lpstr>
      <vt:lpstr>Müslümanlar Nasıl İlerledi?</vt:lpstr>
      <vt:lpstr>PowerPoint Sunusu</vt:lpstr>
      <vt:lpstr>PowerPoint Sunusu</vt:lpstr>
      <vt:lpstr>Fuat Hoca’ nın Bilimler Tarihine Bakışı</vt:lpstr>
      <vt:lpstr>Türkiye’ nin Bilim ve Kültür Atmosferine Dair Tespitler</vt:lpstr>
      <vt:lpstr>PowerPoint Sunusu</vt:lpstr>
      <vt:lpstr>Yaratıcılık özelliğimizi kaybediyoruz!</vt:lpstr>
      <vt:lpstr>ZAMAN ?</vt:lpstr>
      <vt:lpstr>Fuat Hoca’ nın amacı neydi?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dc:creator>
  <cp:lastModifiedBy>User</cp:lastModifiedBy>
  <cp:revision>53</cp:revision>
  <dcterms:created xsi:type="dcterms:W3CDTF">2018-09-08T15:47:57Z</dcterms:created>
  <dcterms:modified xsi:type="dcterms:W3CDTF">2018-11-27T06:45:31Z</dcterms:modified>
</cp:coreProperties>
</file>